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</p:sldIdLst>
  <p:sldSz cx="9144000" cy="9144000"/>
  <p:notesSz cx="9144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1926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4350" y="2834640"/>
            <a:ext cx="5829300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28700" y="5120640"/>
            <a:ext cx="48006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FF0000"/>
                </a:solidFill>
                <a:latin typeface="Segoe UI Symbol"/>
                <a:cs typeface="Segoe UI Symbo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 u="heavy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8458200" y="0"/>
            <a:ext cx="685800" cy="6858000"/>
          </a:xfrm>
          <a:custGeom>
            <a:avLst/>
            <a:gdLst/>
            <a:ahLst/>
            <a:cxnLst/>
            <a:rect l="l" t="t" r="r" b="b"/>
            <a:pathLst>
              <a:path w="685800" h="6858000">
                <a:moveTo>
                  <a:pt x="685800" y="6172200"/>
                </a:moveTo>
                <a:lnTo>
                  <a:pt x="0" y="6172200"/>
                </a:lnTo>
                <a:lnTo>
                  <a:pt x="0" y="6858000"/>
                </a:lnTo>
                <a:lnTo>
                  <a:pt x="685800" y="6858000"/>
                </a:lnTo>
                <a:lnTo>
                  <a:pt x="685800" y="6172200"/>
                </a:lnTo>
                <a:close/>
              </a:path>
              <a:path w="685800" h="6858000">
                <a:moveTo>
                  <a:pt x="685800" y="0"/>
                </a:moveTo>
                <a:lnTo>
                  <a:pt x="0" y="0"/>
                </a:lnTo>
                <a:lnTo>
                  <a:pt x="0" y="5486400"/>
                </a:lnTo>
                <a:lnTo>
                  <a:pt x="685800" y="5486400"/>
                </a:lnTo>
                <a:lnTo>
                  <a:pt x="685800" y="0"/>
                </a:lnTo>
                <a:close/>
              </a:path>
            </a:pathLst>
          </a:custGeom>
          <a:solidFill>
            <a:srgbClr val="675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458200" y="548639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A9A47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7234" y="4612970"/>
            <a:ext cx="2670302" cy="195160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FF0000"/>
                </a:solidFill>
                <a:latin typeface="Segoe UI Symbol"/>
                <a:cs typeface="Segoe UI Symbo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2900" y="2103120"/>
            <a:ext cx="298323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531870" y="2103120"/>
            <a:ext cx="298323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FF0000"/>
                </a:solidFill>
                <a:latin typeface="Segoe UI Symbol"/>
                <a:cs typeface="Segoe UI Symbo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-790702" y="235661"/>
            <a:ext cx="8439404" cy="136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FF0000"/>
                </a:solidFill>
                <a:latin typeface="Segoe UI Symbol"/>
                <a:cs typeface="Segoe UI Symbo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59578" y="4526356"/>
            <a:ext cx="4195445" cy="1855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 u="heavy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31720" y="8503920"/>
            <a:ext cx="219456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42900" y="8503920"/>
            <a:ext cx="1577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64981" y="6294813"/>
            <a:ext cx="271779" cy="223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Global_Positioning_Syste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Earth" TargetMode="External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hyperlink" Target="http://en.wikipedia.org/wiki/Longitude" TargetMode="External"/><Relationship Id="rId4" Type="http://schemas.openxmlformats.org/officeDocument/2006/relationships/image" Target="../media/image71.png"/><Relationship Id="rId9" Type="http://schemas.openxmlformats.org/officeDocument/2006/relationships/hyperlink" Target="http://en.wikipedia.org/wiki/Latitude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Mount_Everest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11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rot="16200000">
            <a:off x="1121898" y="534841"/>
            <a:ext cx="6934200" cy="9110003"/>
            <a:chOff x="0" y="0"/>
            <a:chExt cx="6858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9144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458200"/>
              <a:ext cx="6858000" cy="685800"/>
            </a:xfrm>
            <a:custGeom>
              <a:avLst/>
              <a:gdLst/>
              <a:ahLst/>
              <a:cxnLst/>
              <a:rect l="l" t="t" r="r" b="b"/>
              <a:pathLst>
                <a:path w="68580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  <a:path w="6858000" h="685800">
                  <a:moveTo>
                    <a:pt x="6858000" y="0"/>
                  </a:moveTo>
                  <a:lnTo>
                    <a:pt x="1371600" y="0"/>
                  </a:lnTo>
                  <a:lnTo>
                    <a:pt x="1371600" y="685800"/>
                  </a:lnTo>
                  <a:lnTo>
                    <a:pt x="6858000" y="685800"/>
                  </a:lnTo>
                  <a:lnTo>
                    <a:pt x="6858000" y="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5799" y="84582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685800" y="0"/>
                  </a:ln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3768" y="2386583"/>
              <a:ext cx="1094232" cy="39380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1920" y="2848355"/>
              <a:ext cx="457835" cy="29931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0033" y="1004468"/>
              <a:ext cx="550926" cy="65235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7116" y="3148583"/>
              <a:ext cx="460882" cy="21921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4156" y="2021077"/>
              <a:ext cx="474979" cy="44797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9808" y="1655064"/>
              <a:ext cx="1045463" cy="58308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3134" y="2052320"/>
              <a:ext cx="454787" cy="494512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887470" y="8660130"/>
            <a:ext cx="197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Wednesday,</a:t>
            </a:r>
            <a:r>
              <a:rPr sz="1200" spc="-4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September</a:t>
            </a: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4,</a:t>
            </a:r>
            <a:r>
              <a:rPr sz="1200" spc="-2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2800" y="8531732"/>
            <a:ext cx="396240" cy="548640"/>
          </a:xfrm>
          <a:custGeom>
            <a:avLst/>
            <a:gdLst/>
            <a:ahLst/>
            <a:cxnLst/>
            <a:rect l="l" t="t" r="r" b="b"/>
            <a:pathLst>
              <a:path w="396240" h="548640">
                <a:moveTo>
                  <a:pt x="0" y="71120"/>
                </a:moveTo>
                <a:lnTo>
                  <a:pt x="5588" y="43451"/>
                </a:lnTo>
                <a:lnTo>
                  <a:pt x="20829" y="20843"/>
                </a:lnTo>
                <a:lnTo>
                  <a:pt x="43435" y="5593"/>
                </a:lnTo>
                <a:lnTo>
                  <a:pt x="71119" y="0"/>
                </a:lnTo>
                <a:lnTo>
                  <a:pt x="325119" y="0"/>
                </a:lnTo>
                <a:lnTo>
                  <a:pt x="352804" y="5593"/>
                </a:lnTo>
                <a:lnTo>
                  <a:pt x="375410" y="20843"/>
                </a:lnTo>
                <a:lnTo>
                  <a:pt x="390651" y="43451"/>
                </a:lnTo>
                <a:lnTo>
                  <a:pt x="396240" y="71120"/>
                </a:lnTo>
              </a:path>
              <a:path w="396240" h="548640">
                <a:moveTo>
                  <a:pt x="396240" y="477520"/>
                </a:moveTo>
                <a:lnTo>
                  <a:pt x="390651" y="505241"/>
                </a:lnTo>
                <a:lnTo>
                  <a:pt x="375410" y="527843"/>
                </a:lnTo>
                <a:lnTo>
                  <a:pt x="352804" y="543063"/>
                </a:lnTo>
                <a:lnTo>
                  <a:pt x="325119" y="548640"/>
                </a:lnTo>
                <a:lnTo>
                  <a:pt x="71119" y="548640"/>
                </a:lnTo>
                <a:lnTo>
                  <a:pt x="43435" y="543063"/>
                </a:lnTo>
                <a:lnTo>
                  <a:pt x="20829" y="527843"/>
                </a:lnTo>
                <a:lnTo>
                  <a:pt x="5588" y="505241"/>
                </a:lnTo>
                <a:lnTo>
                  <a:pt x="0" y="47752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62228" y="8738107"/>
            <a:ext cx="254000" cy="1416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83891" y="8660130"/>
            <a:ext cx="1046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733" y="0"/>
            <a:ext cx="9146876" cy="68584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226" y="721233"/>
            <a:ext cx="153670" cy="88582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055"/>
              </a:lnSpc>
            </a:pP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gachan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ar</a:t>
            </a:r>
            <a:r>
              <a:rPr sz="1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2900" y="1050188"/>
            <a:ext cx="8781415" cy="5780405"/>
            <a:chOff x="342900" y="1050188"/>
            <a:chExt cx="8781415" cy="57804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" y="1050188"/>
              <a:ext cx="8458200" cy="47576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778240" y="6455663"/>
              <a:ext cx="336550" cy="365125"/>
            </a:xfrm>
            <a:custGeom>
              <a:avLst/>
              <a:gdLst/>
              <a:ahLst/>
              <a:cxnLst/>
              <a:rect l="l" t="t" r="r" b="b"/>
              <a:pathLst>
                <a:path w="336550" h="365125">
                  <a:moveTo>
                    <a:pt x="60325" y="365123"/>
                  </a:moveTo>
                  <a:lnTo>
                    <a:pt x="36861" y="360383"/>
                  </a:lnTo>
                  <a:lnTo>
                    <a:pt x="17684" y="347457"/>
                  </a:lnTo>
                  <a:lnTo>
                    <a:pt x="4746" y="328286"/>
                  </a:lnTo>
                  <a:lnTo>
                    <a:pt x="0" y="304808"/>
                  </a:lnTo>
                  <a:lnTo>
                    <a:pt x="0" y="60312"/>
                  </a:lnTo>
                  <a:lnTo>
                    <a:pt x="4746" y="36834"/>
                  </a:lnTo>
                  <a:lnTo>
                    <a:pt x="17684" y="17664"/>
                  </a:lnTo>
                  <a:lnTo>
                    <a:pt x="36861" y="4739"/>
                  </a:lnTo>
                  <a:lnTo>
                    <a:pt x="60325" y="0"/>
                  </a:lnTo>
                </a:path>
                <a:path w="336550" h="365125">
                  <a:moveTo>
                    <a:pt x="275716" y="0"/>
                  </a:moveTo>
                  <a:lnTo>
                    <a:pt x="299180" y="4739"/>
                  </a:lnTo>
                  <a:lnTo>
                    <a:pt x="318357" y="17664"/>
                  </a:lnTo>
                  <a:lnTo>
                    <a:pt x="331295" y="36834"/>
                  </a:lnTo>
                  <a:lnTo>
                    <a:pt x="336041" y="60312"/>
                  </a:lnTo>
                  <a:lnTo>
                    <a:pt x="336041" y="304808"/>
                  </a:lnTo>
                  <a:lnTo>
                    <a:pt x="331295" y="328286"/>
                  </a:lnTo>
                  <a:lnTo>
                    <a:pt x="318357" y="347457"/>
                  </a:lnTo>
                  <a:lnTo>
                    <a:pt x="299180" y="360383"/>
                  </a:lnTo>
                  <a:lnTo>
                    <a:pt x="275716" y="365123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053198" y="6542938"/>
            <a:ext cx="1672589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y,</a:t>
            </a:r>
            <a:r>
              <a:rPr sz="1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ep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ber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202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80475" y="6550558"/>
            <a:ext cx="14160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74466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7759" y="480059"/>
            <a:ext cx="8462010" cy="5897880"/>
            <a:chOff x="357759" y="480059"/>
            <a:chExt cx="8462010" cy="5897880"/>
          </a:xfrm>
        </p:grpSpPr>
        <p:sp>
          <p:nvSpPr>
            <p:cNvPr id="4" name="object 4"/>
            <p:cNvSpPr/>
            <p:nvPr/>
          </p:nvSpPr>
          <p:spPr>
            <a:xfrm>
              <a:off x="357759" y="480059"/>
              <a:ext cx="8428990" cy="5897880"/>
            </a:xfrm>
            <a:custGeom>
              <a:avLst/>
              <a:gdLst/>
              <a:ahLst/>
              <a:cxnLst/>
              <a:rect l="l" t="t" r="r" b="b"/>
              <a:pathLst>
                <a:path w="8428990" h="5897880">
                  <a:moveTo>
                    <a:pt x="8428482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8428482" y="5897880"/>
                  </a:lnTo>
                  <a:lnTo>
                    <a:pt x="84284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803" y="962659"/>
              <a:ext cx="8178800" cy="460057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07542" y="6336893"/>
            <a:ext cx="1633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48505" y="6428333"/>
            <a:ext cx="10464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Yogachandar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57950" y="6356350"/>
            <a:ext cx="2057400" cy="365125"/>
          </a:xfrm>
          <a:custGeom>
            <a:avLst/>
            <a:gdLst/>
            <a:ahLst/>
            <a:cxnLst/>
            <a:rect l="l" t="t" r="r" b="b"/>
            <a:pathLst>
              <a:path w="2057400" h="365125">
                <a:moveTo>
                  <a:pt x="65531" y="365125"/>
                </a:moveTo>
                <a:lnTo>
                  <a:pt x="40022" y="359975"/>
                </a:lnTo>
                <a:lnTo>
                  <a:pt x="19192" y="345932"/>
                </a:lnTo>
                <a:lnTo>
                  <a:pt x="5149" y="325102"/>
                </a:lnTo>
                <a:lnTo>
                  <a:pt x="0" y="299593"/>
                </a:lnTo>
                <a:lnTo>
                  <a:pt x="0" y="65531"/>
                </a:lnTo>
                <a:lnTo>
                  <a:pt x="5149" y="40022"/>
                </a:lnTo>
                <a:lnTo>
                  <a:pt x="19192" y="19192"/>
                </a:lnTo>
                <a:lnTo>
                  <a:pt x="40022" y="5149"/>
                </a:lnTo>
                <a:lnTo>
                  <a:pt x="65531" y="0"/>
                </a:lnTo>
              </a:path>
              <a:path w="2057400" h="365125">
                <a:moveTo>
                  <a:pt x="1991868" y="0"/>
                </a:moveTo>
                <a:lnTo>
                  <a:pt x="2017377" y="5149"/>
                </a:lnTo>
                <a:lnTo>
                  <a:pt x="2038207" y="19192"/>
                </a:lnTo>
                <a:lnTo>
                  <a:pt x="2052250" y="40022"/>
                </a:lnTo>
                <a:lnTo>
                  <a:pt x="2057400" y="65531"/>
                </a:lnTo>
                <a:lnTo>
                  <a:pt x="2057400" y="299593"/>
                </a:lnTo>
                <a:lnTo>
                  <a:pt x="2052250" y="325102"/>
                </a:lnTo>
                <a:lnTo>
                  <a:pt x="2038207" y="345932"/>
                </a:lnTo>
                <a:lnTo>
                  <a:pt x="2017377" y="359975"/>
                </a:lnTo>
                <a:lnTo>
                  <a:pt x="1991868" y="365125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241030" y="6428333"/>
            <a:ext cx="1784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7542" y="6558178"/>
            <a:ext cx="3302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7356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7759" y="480059"/>
            <a:ext cx="8428990" cy="5897880"/>
            <a:chOff x="357759" y="480059"/>
            <a:chExt cx="8428990" cy="5897880"/>
          </a:xfrm>
        </p:grpSpPr>
        <p:sp>
          <p:nvSpPr>
            <p:cNvPr id="4" name="object 4"/>
            <p:cNvSpPr/>
            <p:nvPr/>
          </p:nvSpPr>
          <p:spPr>
            <a:xfrm>
              <a:off x="357759" y="480059"/>
              <a:ext cx="8428990" cy="5897880"/>
            </a:xfrm>
            <a:custGeom>
              <a:avLst/>
              <a:gdLst/>
              <a:ahLst/>
              <a:cxnLst/>
              <a:rect l="l" t="t" r="r" b="b"/>
              <a:pathLst>
                <a:path w="8428990" h="5897880">
                  <a:moveTo>
                    <a:pt x="8428482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8428482" y="5897880"/>
                  </a:lnTo>
                  <a:lnTo>
                    <a:pt x="84284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600" y="1128712"/>
              <a:ext cx="8178800" cy="460057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07542" y="6336893"/>
            <a:ext cx="1633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89957" y="6428333"/>
            <a:ext cx="10464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Yogachandar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57950" y="6356350"/>
            <a:ext cx="2057400" cy="365125"/>
          </a:xfrm>
          <a:custGeom>
            <a:avLst/>
            <a:gdLst/>
            <a:ahLst/>
            <a:cxnLst/>
            <a:rect l="l" t="t" r="r" b="b"/>
            <a:pathLst>
              <a:path w="2057400" h="365125">
                <a:moveTo>
                  <a:pt x="65531" y="365125"/>
                </a:moveTo>
                <a:lnTo>
                  <a:pt x="40022" y="359975"/>
                </a:lnTo>
                <a:lnTo>
                  <a:pt x="19192" y="345932"/>
                </a:lnTo>
                <a:lnTo>
                  <a:pt x="5149" y="325102"/>
                </a:lnTo>
                <a:lnTo>
                  <a:pt x="0" y="299593"/>
                </a:lnTo>
                <a:lnTo>
                  <a:pt x="0" y="65531"/>
                </a:lnTo>
                <a:lnTo>
                  <a:pt x="5149" y="40022"/>
                </a:lnTo>
                <a:lnTo>
                  <a:pt x="19192" y="19192"/>
                </a:lnTo>
                <a:lnTo>
                  <a:pt x="40022" y="5149"/>
                </a:lnTo>
                <a:lnTo>
                  <a:pt x="65531" y="0"/>
                </a:lnTo>
              </a:path>
              <a:path w="2057400" h="365125">
                <a:moveTo>
                  <a:pt x="1991868" y="0"/>
                </a:moveTo>
                <a:lnTo>
                  <a:pt x="2017377" y="5149"/>
                </a:lnTo>
                <a:lnTo>
                  <a:pt x="2038207" y="19192"/>
                </a:lnTo>
                <a:lnTo>
                  <a:pt x="2052250" y="40022"/>
                </a:lnTo>
                <a:lnTo>
                  <a:pt x="2057400" y="65531"/>
                </a:lnTo>
                <a:lnTo>
                  <a:pt x="2057400" y="299593"/>
                </a:lnTo>
                <a:lnTo>
                  <a:pt x="2052250" y="325102"/>
                </a:lnTo>
                <a:lnTo>
                  <a:pt x="2038207" y="345932"/>
                </a:lnTo>
                <a:lnTo>
                  <a:pt x="2017377" y="359975"/>
                </a:lnTo>
                <a:lnTo>
                  <a:pt x="1991868" y="365125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60411" y="6376517"/>
            <a:ext cx="257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7542" y="6558178"/>
            <a:ext cx="3302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58"/>
            <a:ext cx="1374775" cy="1402080"/>
          </a:xfrm>
          <a:custGeom>
            <a:avLst/>
            <a:gdLst/>
            <a:ahLst/>
            <a:cxnLst/>
            <a:rect l="l" t="t" r="r" b="b"/>
            <a:pathLst>
              <a:path w="1374775" h="1402080">
                <a:moveTo>
                  <a:pt x="1374775" y="432447"/>
                </a:moveTo>
                <a:lnTo>
                  <a:pt x="1099210" y="156984"/>
                </a:lnTo>
                <a:lnTo>
                  <a:pt x="0" y="0"/>
                </a:lnTo>
                <a:lnTo>
                  <a:pt x="0" y="840689"/>
                </a:lnTo>
                <a:lnTo>
                  <a:pt x="25933" y="1022235"/>
                </a:lnTo>
                <a:lnTo>
                  <a:pt x="405460" y="1401711"/>
                </a:lnTo>
                <a:lnTo>
                  <a:pt x="817689" y="989507"/>
                </a:lnTo>
                <a:lnTo>
                  <a:pt x="967790" y="1139583"/>
                </a:lnTo>
                <a:lnTo>
                  <a:pt x="1310005" y="797318"/>
                </a:lnTo>
                <a:lnTo>
                  <a:pt x="1159941" y="647268"/>
                </a:lnTo>
                <a:lnTo>
                  <a:pt x="1374775" y="432447"/>
                </a:lnTo>
                <a:close/>
              </a:path>
            </a:pathLst>
          </a:custGeom>
          <a:solidFill>
            <a:srgbClr val="A9A47B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82600" y="0"/>
            <a:ext cx="8661400" cy="5729605"/>
            <a:chOff x="482600" y="0"/>
            <a:chExt cx="8661400" cy="5729605"/>
          </a:xfrm>
        </p:grpSpPr>
        <p:sp>
          <p:nvSpPr>
            <p:cNvPr id="4" name="object 4"/>
            <p:cNvSpPr/>
            <p:nvPr/>
          </p:nvSpPr>
          <p:spPr>
            <a:xfrm>
              <a:off x="7017511" y="0"/>
              <a:ext cx="2126615" cy="1480820"/>
            </a:xfrm>
            <a:custGeom>
              <a:avLst/>
              <a:gdLst/>
              <a:ahLst/>
              <a:cxnLst/>
              <a:rect l="l" t="t" r="r" b="b"/>
              <a:pathLst>
                <a:path w="2126615" h="1480820">
                  <a:moveTo>
                    <a:pt x="2126488" y="0"/>
                  </a:moveTo>
                  <a:lnTo>
                    <a:pt x="0" y="0"/>
                  </a:lnTo>
                  <a:lnTo>
                    <a:pt x="565950" y="719721"/>
                  </a:lnTo>
                  <a:lnTo>
                    <a:pt x="347599" y="938149"/>
                  </a:lnTo>
                  <a:lnTo>
                    <a:pt x="833628" y="1424178"/>
                  </a:lnTo>
                  <a:lnTo>
                    <a:pt x="993914" y="1263954"/>
                  </a:lnTo>
                  <a:lnTo>
                    <a:pt x="1164463" y="1480820"/>
                  </a:lnTo>
                  <a:lnTo>
                    <a:pt x="2126488" y="257556"/>
                  </a:lnTo>
                  <a:lnTo>
                    <a:pt x="2126488" y="0"/>
                  </a:lnTo>
                  <a:close/>
                </a:path>
              </a:pathLst>
            </a:custGeom>
            <a:solidFill>
              <a:srgbClr val="94A29D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600" y="1128712"/>
              <a:ext cx="8178800" cy="4600575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5703062" y="6115494"/>
            <a:ext cx="1400175" cy="742950"/>
          </a:xfrm>
          <a:custGeom>
            <a:avLst/>
            <a:gdLst/>
            <a:ahLst/>
            <a:cxnLst/>
            <a:rect l="l" t="t" r="r" b="b"/>
            <a:pathLst>
              <a:path w="1400175" h="742950">
                <a:moveTo>
                  <a:pt x="1400048" y="742505"/>
                </a:moveTo>
                <a:lnTo>
                  <a:pt x="839584" y="0"/>
                </a:lnTo>
                <a:lnTo>
                  <a:pt x="445135" y="522592"/>
                </a:lnTo>
                <a:lnTo>
                  <a:pt x="305562" y="337642"/>
                </a:lnTo>
                <a:lnTo>
                  <a:pt x="0" y="742505"/>
                </a:lnTo>
                <a:lnTo>
                  <a:pt x="279146" y="742505"/>
                </a:lnTo>
                <a:lnTo>
                  <a:pt x="611124" y="742505"/>
                </a:lnTo>
                <a:lnTo>
                  <a:pt x="1400048" y="742505"/>
                </a:lnTo>
                <a:close/>
              </a:path>
            </a:pathLst>
          </a:custGeom>
          <a:solidFill>
            <a:srgbClr val="A9A47B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1543" y="6374993"/>
            <a:ext cx="1633220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solidFill>
                  <a:srgbClr val="DFDCB7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d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</a:t>
            </a:r>
            <a:r>
              <a:rPr sz="1200" spc="10" dirty="0">
                <a:solidFill>
                  <a:srgbClr val="DFDCB7"/>
                </a:solidFill>
                <a:latin typeface="Calibri"/>
                <a:cs typeface="Calibri"/>
              </a:rPr>
              <a:t>s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d</a:t>
            </a:r>
            <a:r>
              <a:rPr sz="1200" spc="-25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DFDCB7"/>
                </a:solidFill>
                <a:latin typeface="Calibri"/>
                <a:cs typeface="Calibri"/>
              </a:rPr>
              <a:t>y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,</a:t>
            </a: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em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b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er</a:t>
            </a:r>
            <a:r>
              <a:rPr sz="1200" spc="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4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,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89957" y="6466509"/>
            <a:ext cx="104648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887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7759" y="480059"/>
            <a:ext cx="8428990" cy="6250940"/>
            <a:chOff x="357759" y="480059"/>
            <a:chExt cx="8428990" cy="6250940"/>
          </a:xfrm>
        </p:grpSpPr>
        <p:sp>
          <p:nvSpPr>
            <p:cNvPr id="4" name="object 4"/>
            <p:cNvSpPr/>
            <p:nvPr/>
          </p:nvSpPr>
          <p:spPr>
            <a:xfrm>
              <a:off x="357759" y="480059"/>
              <a:ext cx="8428990" cy="5897880"/>
            </a:xfrm>
            <a:custGeom>
              <a:avLst/>
              <a:gdLst/>
              <a:ahLst/>
              <a:cxnLst/>
              <a:rect l="l" t="t" r="r" b="b"/>
              <a:pathLst>
                <a:path w="8428990" h="5897880">
                  <a:moveTo>
                    <a:pt x="8428482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8428482" y="5897880"/>
                  </a:lnTo>
                  <a:lnTo>
                    <a:pt x="84284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600" y="855802"/>
              <a:ext cx="8178800" cy="51117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57949" y="6356350"/>
              <a:ext cx="2057400" cy="365125"/>
            </a:xfrm>
            <a:custGeom>
              <a:avLst/>
              <a:gdLst/>
              <a:ahLst/>
              <a:cxnLst/>
              <a:rect l="l" t="t" r="r" b="b"/>
              <a:pathLst>
                <a:path w="2057400" h="365125">
                  <a:moveTo>
                    <a:pt x="65531" y="365125"/>
                  </a:moveTo>
                  <a:lnTo>
                    <a:pt x="40022" y="359975"/>
                  </a:lnTo>
                  <a:lnTo>
                    <a:pt x="19192" y="345932"/>
                  </a:lnTo>
                  <a:lnTo>
                    <a:pt x="5149" y="325102"/>
                  </a:lnTo>
                  <a:lnTo>
                    <a:pt x="0" y="299593"/>
                  </a:lnTo>
                  <a:lnTo>
                    <a:pt x="0" y="65531"/>
                  </a:lnTo>
                  <a:lnTo>
                    <a:pt x="5149" y="40022"/>
                  </a:lnTo>
                  <a:lnTo>
                    <a:pt x="19192" y="19192"/>
                  </a:lnTo>
                  <a:lnTo>
                    <a:pt x="40022" y="5149"/>
                  </a:lnTo>
                  <a:lnTo>
                    <a:pt x="65531" y="0"/>
                  </a:lnTo>
                </a:path>
                <a:path w="2057400" h="365125">
                  <a:moveTo>
                    <a:pt x="1991868" y="0"/>
                  </a:moveTo>
                  <a:lnTo>
                    <a:pt x="2017377" y="5149"/>
                  </a:lnTo>
                  <a:lnTo>
                    <a:pt x="2038207" y="19192"/>
                  </a:lnTo>
                  <a:lnTo>
                    <a:pt x="2052250" y="40022"/>
                  </a:lnTo>
                  <a:lnTo>
                    <a:pt x="2057400" y="65531"/>
                  </a:lnTo>
                  <a:lnTo>
                    <a:pt x="2057400" y="299593"/>
                  </a:lnTo>
                  <a:lnTo>
                    <a:pt x="2052250" y="325102"/>
                  </a:lnTo>
                  <a:lnTo>
                    <a:pt x="2038207" y="345932"/>
                  </a:lnTo>
                  <a:lnTo>
                    <a:pt x="2017377" y="359975"/>
                  </a:lnTo>
                  <a:lnTo>
                    <a:pt x="1991868" y="36512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07542" y="6374993"/>
            <a:ext cx="1633220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5011" y="6433743"/>
            <a:ext cx="30797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14</a:t>
            </a:fld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89957" y="6466509"/>
            <a:ext cx="104648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Yogachandar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63516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7759" y="480059"/>
            <a:ext cx="8428990" cy="6250940"/>
            <a:chOff x="357759" y="480059"/>
            <a:chExt cx="8428990" cy="6250940"/>
          </a:xfrm>
        </p:grpSpPr>
        <p:sp>
          <p:nvSpPr>
            <p:cNvPr id="4" name="object 4"/>
            <p:cNvSpPr/>
            <p:nvPr/>
          </p:nvSpPr>
          <p:spPr>
            <a:xfrm>
              <a:off x="357759" y="480059"/>
              <a:ext cx="8428990" cy="5897880"/>
            </a:xfrm>
            <a:custGeom>
              <a:avLst/>
              <a:gdLst/>
              <a:ahLst/>
              <a:cxnLst/>
              <a:rect l="l" t="t" r="r" b="b"/>
              <a:pathLst>
                <a:path w="8428990" h="5897880">
                  <a:moveTo>
                    <a:pt x="8428482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8428482" y="5897880"/>
                  </a:lnTo>
                  <a:lnTo>
                    <a:pt x="84284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974" y="646087"/>
              <a:ext cx="7928102" cy="556844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57949" y="6356350"/>
              <a:ext cx="2057400" cy="365125"/>
            </a:xfrm>
            <a:custGeom>
              <a:avLst/>
              <a:gdLst/>
              <a:ahLst/>
              <a:cxnLst/>
              <a:rect l="l" t="t" r="r" b="b"/>
              <a:pathLst>
                <a:path w="2057400" h="365125">
                  <a:moveTo>
                    <a:pt x="65531" y="365125"/>
                  </a:moveTo>
                  <a:lnTo>
                    <a:pt x="40022" y="359975"/>
                  </a:lnTo>
                  <a:lnTo>
                    <a:pt x="19192" y="345932"/>
                  </a:lnTo>
                  <a:lnTo>
                    <a:pt x="5149" y="325102"/>
                  </a:lnTo>
                  <a:lnTo>
                    <a:pt x="0" y="299593"/>
                  </a:lnTo>
                  <a:lnTo>
                    <a:pt x="0" y="65531"/>
                  </a:lnTo>
                  <a:lnTo>
                    <a:pt x="5149" y="40022"/>
                  </a:lnTo>
                  <a:lnTo>
                    <a:pt x="19192" y="19192"/>
                  </a:lnTo>
                  <a:lnTo>
                    <a:pt x="40022" y="5149"/>
                  </a:lnTo>
                  <a:lnTo>
                    <a:pt x="65531" y="0"/>
                  </a:lnTo>
                </a:path>
                <a:path w="2057400" h="365125">
                  <a:moveTo>
                    <a:pt x="1991868" y="0"/>
                  </a:moveTo>
                  <a:lnTo>
                    <a:pt x="2017377" y="5149"/>
                  </a:lnTo>
                  <a:lnTo>
                    <a:pt x="2038207" y="19192"/>
                  </a:lnTo>
                  <a:lnTo>
                    <a:pt x="2052250" y="40022"/>
                  </a:lnTo>
                  <a:lnTo>
                    <a:pt x="2057400" y="65531"/>
                  </a:lnTo>
                  <a:lnTo>
                    <a:pt x="2057400" y="299593"/>
                  </a:lnTo>
                  <a:lnTo>
                    <a:pt x="2052250" y="325102"/>
                  </a:lnTo>
                  <a:lnTo>
                    <a:pt x="2038207" y="345932"/>
                  </a:lnTo>
                  <a:lnTo>
                    <a:pt x="2017377" y="359975"/>
                  </a:lnTo>
                  <a:lnTo>
                    <a:pt x="1991868" y="36512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07542" y="6374993"/>
            <a:ext cx="1633220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5011" y="6433743"/>
            <a:ext cx="30797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15</a:t>
            </a:fld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89957" y="6466509"/>
            <a:ext cx="104648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Yogachandar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"/>
            <a:ext cx="9144000" cy="2870200"/>
          </a:xfrm>
          <a:custGeom>
            <a:avLst/>
            <a:gdLst/>
            <a:ahLst/>
            <a:cxnLst/>
            <a:rect l="l" t="t" r="r" b="b"/>
            <a:pathLst>
              <a:path w="9144000" h="2870200">
                <a:moveTo>
                  <a:pt x="5103582" y="2857500"/>
                </a:moveTo>
                <a:lnTo>
                  <a:pt x="4288974" y="2857500"/>
                </a:lnTo>
                <a:lnTo>
                  <a:pt x="4434759" y="2870200"/>
                </a:lnTo>
                <a:lnTo>
                  <a:pt x="5054535" y="2870200"/>
                </a:lnTo>
                <a:lnTo>
                  <a:pt x="5103582" y="2857500"/>
                </a:lnTo>
                <a:close/>
              </a:path>
              <a:path w="9144000" h="2870200">
                <a:moveTo>
                  <a:pt x="5351038" y="2844800"/>
                </a:moveTo>
                <a:lnTo>
                  <a:pt x="4143190" y="2844800"/>
                </a:lnTo>
                <a:lnTo>
                  <a:pt x="4191785" y="2857500"/>
                </a:lnTo>
                <a:lnTo>
                  <a:pt x="5301255" y="2857500"/>
                </a:lnTo>
                <a:lnTo>
                  <a:pt x="5351038" y="2844800"/>
                </a:lnTo>
                <a:close/>
              </a:path>
              <a:path w="9144000" h="2870200">
                <a:moveTo>
                  <a:pt x="5550106" y="2832100"/>
                </a:moveTo>
                <a:lnTo>
                  <a:pt x="3948811" y="2832100"/>
                </a:lnTo>
                <a:lnTo>
                  <a:pt x="3997405" y="2844800"/>
                </a:lnTo>
                <a:lnTo>
                  <a:pt x="5500348" y="2844800"/>
                </a:lnTo>
                <a:lnTo>
                  <a:pt x="5550106" y="2832100"/>
                </a:lnTo>
                <a:close/>
              </a:path>
              <a:path w="9144000" h="2870200">
                <a:moveTo>
                  <a:pt x="5699344" y="2819400"/>
                </a:moveTo>
                <a:lnTo>
                  <a:pt x="3751635" y="2819400"/>
                </a:lnTo>
                <a:lnTo>
                  <a:pt x="3800914" y="2832100"/>
                </a:lnTo>
                <a:lnTo>
                  <a:pt x="5649604" y="2832100"/>
                </a:lnTo>
                <a:lnTo>
                  <a:pt x="5699344" y="2819400"/>
                </a:lnTo>
                <a:close/>
              </a:path>
              <a:path w="9144000" h="2870200">
                <a:moveTo>
                  <a:pt x="5848538" y="2806700"/>
                </a:moveTo>
                <a:lnTo>
                  <a:pt x="3603879" y="2806700"/>
                </a:lnTo>
                <a:lnTo>
                  <a:pt x="3653117" y="2819400"/>
                </a:lnTo>
                <a:lnTo>
                  <a:pt x="5798811" y="2819400"/>
                </a:lnTo>
                <a:lnTo>
                  <a:pt x="5848538" y="2806700"/>
                </a:lnTo>
                <a:close/>
              </a:path>
              <a:path w="9144000" h="2870200">
                <a:moveTo>
                  <a:pt x="5202174" y="2794000"/>
                </a:moveTo>
                <a:lnTo>
                  <a:pt x="3456262" y="2794000"/>
                </a:lnTo>
                <a:lnTo>
                  <a:pt x="3505450" y="2806700"/>
                </a:lnTo>
                <a:lnTo>
                  <a:pt x="5092827" y="2806700"/>
                </a:lnTo>
                <a:lnTo>
                  <a:pt x="5202174" y="2794000"/>
                </a:lnTo>
                <a:close/>
              </a:path>
              <a:path w="9144000" h="2870200">
                <a:moveTo>
                  <a:pt x="5995703" y="2794000"/>
                </a:moveTo>
                <a:lnTo>
                  <a:pt x="5319416" y="2794000"/>
                </a:lnTo>
                <a:lnTo>
                  <a:pt x="5267298" y="2806700"/>
                </a:lnTo>
                <a:lnTo>
                  <a:pt x="5946988" y="2806700"/>
                </a:lnTo>
                <a:lnTo>
                  <a:pt x="5995703" y="2794000"/>
                </a:lnTo>
                <a:close/>
              </a:path>
              <a:path w="9144000" h="2870200">
                <a:moveTo>
                  <a:pt x="6192093" y="2667000"/>
                </a:moveTo>
                <a:lnTo>
                  <a:pt x="2479199" y="2667000"/>
                </a:lnTo>
                <a:lnTo>
                  <a:pt x="2529840" y="2679700"/>
                </a:lnTo>
                <a:lnTo>
                  <a:pt x="2582002" y="2679700"/>
                </a:lnTo>
                <a:lnTo>
                  <a:pt x="2634151" y="2692400"/>
                </a:lnTo>
                <a:lnTo>
                  <a:pt x="2894774" y="2730500"/>
                </a:lnTo>
                <a:lnTo>
                  <a:pt x="2946890" y="2730500"/>
                </a:lnTo>
                <a:lnTo>
                  <a:pt x="2999008" y="2743200"/>
                </a:lnTo>
                <a:lnTo>
                  <a:pt x="3051130" y="2743200"/>
                </a:lnTo>
                <a:lnTo>
                  <a:pt x="3103259" y="2755900"/>
                </a:lnTo>
                <a:lnTo>
                  <a:pt x="3155397" y="2755900"/>
                </a:lnTo>
                <a:lnTo>
                  <a:pt x="3207546" y="2768600"/>
                </a:lnTo>
                <a:lnTo>
                  <a:pt x="3259709" y="2768600"/>
                </a:lnTo>
                <a:lnTo>
                  <a:pt x="3308815" y="2781300"/>
                </a:lnTo>
                <a:lnTo>
                  <a:pt x="3357943" y="2781300"/>
                </a:lnTo>
                <a:lnTo>
                  <a:pt x="3407092" y="2794000"/>
                </a:lnTo>
                <a:lnTo>
                  <a:pt x="5213731" y="2794000"/>
                </a:lnTo>
                <a:lnTo>
                  <a:pt x="5787009" y="2730500"/>
                </a:lnTo>
                <a:lnTo>
                  <a:pt x="5837678" y="2717800"/>
                </a:lnTo>
                <a:lnTo>
                  <a:pt x="5888340" y="2717800"/>
                </a:lnTo>
                <a:lnTo>
                  <a:pt x="5938994" y="2705100"/>
                </a:lnTo>
                <a:lnTo>
                  <a:pt x="5989638" y="2705100"/>
                </a:lnTo>
                <a:lnTo>
                  <a:pt x="6040271" y="2692400"/>
                </a:lnTo>
                <a:lnTo>
                  <a:pt x="6090892" y="2692400"/>
                </a:lnTo>
                <a:lnTo>
                  <a:pt x="6192093" y="2667000"/>
                </a:lnTo>
                <a:close/>
              </a:path>
              <a:path w="9144000" h="2870200">
                <a:moveTo>
                  <a:pt x="6093099" y="2781300"/>
                </a:moveTo>
                <a:lnTo>
                  <a:pt x="5527860" y="2781300"/>
                </a:lnTo>
                <a:lnTo>
                  <a:pt x="5475755" y="2794000"/>
                </a:lnTo>
                <a:lnTo>
                  <a:pt x="6044406" y="2794000"/>
                </a:lnTo>
                <a:lnTo>
                  <a:pt x="6093099" y="2781300"/>
                </a:lnTo>
                <a:close/>
              </a:path>
              <a:path w="9144000" h="2870200">
                <a:moveTo>
                  <a:pt x="6190455" y="2768600"/>
                </a:moveTo>
                <a:lnTo>
                  <a:pt x="5684139" y="2768600"/>
                </a:lnTo>
                <a:lnTo>
                  <a:pt x="5632052" y="2781300"/>
                </a:lnTo>
                <a:lnTo>
                  <a:pt x="6141782" y="2781300"/>
                </a:lnTo>
                <a:lnTo>
                  <a:pt x="6190455" y="2768600"/>
                </a:lnTo>
                <a:close/>
              </a:path>
              <a:path w="9144000" h="2870200">
                <a:moveTo>
                  <a:pt x="6336420" y="2755900"/>
                </a:moveTo>
                <a:lnTo>
                  <a:pt x="5831212" y="2755900"/>
                </a:lnTo>
                <a:lnTo>
                  <a:pt x="5782192" y="2768600"/>
                </a:lnTo>
                <a:lnTo>
                  <a:pt x="6287773" y="2768600"/>
                </a:lnTo>
                <a:lnTo>
                  <a:pt x="6336420" y="2755900"/>
                </a:lnTo>
                <a:close/>
              </a:path>
              <a:path w="9144000" h="2870200">
                <a:moveTo>
                  <a:pt x="6433693" y="2743200"/>
                </a:moveTo>
                <a:lnTo>
                  <a:pt x="5978244" y="2743200"/>
                </a:lnTo>
                <a:lnTo>
                  <a:pt x="5929239" y="2755900"/>
                </a:lnTo>
                <a:lnTo>
                  <a:pt x="6385060" y="2755900"/>
                </a:lnTo>
                <a:lnTo>
                  <a:pt x="6433693" y="2743200"/>
                </a:lnTo>
                <a:close/>
              </a:path>
              <a:path w="9144000" h="2870200">
                <a:moveTo>
                  <a:pt x="6585980" y="2717800"/>
                </a:moveTo>
                <a:lnTo>
                  <a:pt x="6174196" y="2717800"/>
                </a:lnTo>
                <a:lnTo>
                  <a:pt x="6125220" y="2730500"/>
                </a:lnTo>
                <a:lnTo>
                  <a:pt x="6076235" y="2730500"/>
                </a:lnTo>
                <a:lnTo>
                  <a:pt x="6027243" y="2743200"/>
                </a:lnTo>
                <a:lnTo>
                  <a:pt x="6484479" y="2743200"/>
                </a:lnTo>
                <a:lnTo>
                  <a:pt x="6585980" y="2717800"/>
                </a:lnTo>
                <a:close/>
              </a:path>
              <a:path w="9144000" h="2870200">
                <a:moveTo>
                  <a:pt x="6687405" y="2705100"/>
                </a:moveTo>
                <a:lnTo>
                  <a:pt x="6321072" y="2705100"/>
                </a:lnTo>
                <a:lnTo>
                  <a:pt x="6272123" y="2717800"/>
                </a:lnTo>
                <a:lnTo>
                  <a:pt x="6636700" y="2717800"/>
                </a:lnTo>
                <a:lnTo>
                  <a:pt x="6687405" y="2705100"/>
                </a:lnTo>
                <a:close/>
              </a:path>
              <a:path w="9144000" h="2870200">
                <a:moveTo>
                  <a:pt x="6839457" y="2679700"/>
                </a:moveTo>
                <a:lnTo>
                  <a:pt x="6467856" y="2679700"/>
                </a:lnTo>
                <a:lnTo>
                  <a:pt x="6370011" y="2705100"/>
                </a:lnTo>
                <a:lnTo>
                  <a:pt x="6738097" y="2705100"/>
                </a:lnTo>
                <a:lnTo>
                  <a:pt x="6839457" y="2679700"/>
                </a:lnTo>
                <a:close/>
              </a:path>
              <a:path w="9144000" h="2870200">
                <a:moveTo>
                  <a:pt x="6990218" y="2654300"/>
                </a:moveTo>
                <a:lnTo>
                  <a:pt x="6665799" y="2654300"/>
                </a:lnTo>
                <a:lnTo>
                  <a:pt x="6616346" y="2667000"/>
                </a:lnTo>
                <a:lnTo>
                  <a:pt x="6566871" y="2667000"/>
                </a:lnTo>
                <a:lnTo>
                  <a:pt x="6517374" y="2679700"/>
                </a:lnTo>
                <a:lnTo>
                  <a:pt x="6890131" y="2679700"/>
                </a:lnTo>
                <a:lnTo>
                  <a:pt x="6990218" y="2654300"/>
                </a:lnTo>
                <a:close/>
              </a:path>
              <a:path w="9144000" h="2870200">
                <a:moveTo>
                  <a:pt x="6440567" y="2628900"/>
                </a:moveTo>
                <a:lnTo>
                  <a:pt x="2226198" y="2628900"/>
                </a:lnTo>
                <a:lnTo>
                  <a:pt x="2276771" y="2641600"/>
                </a:lnTo>
                <a:lnTo>
                  <a:pt x="2327357" y="2641600"/>
                </a:lnTo>
                <a:lnTo>
                  <a:pt x="2428571" y="2667000"/>
                </a:lnTo>
                <a:lnTo>
                  <a:pt x="6242671" y="2667000"/>
                </a:lnTo>
                <a:lnTo>
                  <a:pt x="6293233" y="2654300"/>
                </a:lnTo>
                <a:lnTo>
                  <a:pt x="6343777" y="2654300"/>
                </a:lnTo>
                <a:lnTo>
                  <a:pt x="6440567" y="2628900"/>
                </a:lnTo>
                <a:close/>
              </a:path>
              <a:path w="9144000" h="2870200">
                <a:moveTo>
                  <a:pt x="9144000" y="2006600"/>
                </a:moveTo>
                <a:lnTo>
                  <a:pt x="8998839" y="2057400"/>
                </a:lnTo>
                <a:lnTo>
                  <a:pt x="8950442" y="2082800"/>
                </a:lnTo>
                <a:lnTo>
                  <a:pt x="8901991" y="2095500"/>
                </a:lnTo>
                <a:lnTo>
                  <a:pt x="8853486" y="2120900"/>
                </a:lnTo>
                <a:lnTo>
                  <a:pt x="8756317" y="2146300"/>
                </a:lnTo>
                <a:lnTo>
                  <a:pt x="8707654" y="2171700"/>
                </a:lnTo>
                <a:lnTo>
                  <a:pt x="8561359" y="2209800"/>
                </a:lnTo>
                <a:lnTo>
                  <a:pt x="8512495" y="2235200"/>
                </a:lnTo>
                <a:lnTo>
                  <a:pt x="8316557" y="2286000"/>
                </a:lnTo>
                <a:lnTo>
                  <a:pt x="8267455" y="2311400"/>
                </a:lnTo>
                <a:lnTo>
                  <a:pt x="7465897" y="2514600"/>
                </a:lnTo>
                <a:lnTo>
                  <a:pt x="7415133" y="2514600"/>
                </a:lnTo>
                <a:lnTo>
                  <a:pt x="7160896" y="2578100"/>
                </a:lnTo>
                <a:lnTo>
                  <a:pt x="7109968" y="2578100"/>
                </a:lnTo>
                <a:lnTo>
                  <a:pt x="7011399" y="2603500"/>
                </a:lnTo>
                <a:lnTo>
                  <a:pt x="6962086" y="2603500"/>
                </a:lnTo>
                <a:lnTo>
                  <a:pt x="6863404" y="2628900"/>
                </a:lnTo>
                <a:lnTo>
                  <a:pt x="6814033" y="2628900"/>
                </a:lnTo>
                <a:lnTo>
                  <a:pt x="6715231" y="2654300"/>
                </a:lnTo>
                <a:lnTo>
                  <a:pt x="7040223" y="2654300"/>
                </a:lnTo>
                <a:lnTo>
                  <a:pt x="7190089" y="2616200"/>
                </a:lnTo>
                <a:lnTo>
                  <a:pt x="7239996" y="2616200"/>
                </a:lnTo>
                <a:lnTo>
                  <a:pt x="7439395" y="2565400"/>
                </a:lnTo>
                <a:lnTo>
                  <a:pt x="7489190" y="2565400"/>
                </a:lnTo>
                <a:lnTo>
                  <a:pt x="7966709" y="2438400"/>
                </a:lnTo>
                <a:lnTo>
                  <a:pt x="8014294" y="2438400"/>
                </a:lnTo>
                <a:lnTo>
                  <a:pt x="8061848" y="2413000"/>
                </a:lnTo>
                <a:lnTo>
                  <a:pt x="8491719" y="2298700"/>
                </a:lnTo>
                <a:lnTo>
                  <a:pt x="8539432" y="2273300"/>
                </a:lnTo>
                <a:lnTo>
                  <a:pt x="8682256" y="2235200"/>
                </a:lnTo>
                <a:lnTo>
                  <a:pt x="8729760" y="2209800"/>
                </a:lnTo>
                <a:lnTo>
                  <a:pt x="8824615" y="2184400"/>
                </a:lnTo>
                <a:lnTo>
                  <a:pt x="8871966" y="2159000"/>
                </a:lnTo>
                <a:lnTo>
                  <a:pt x="9144000" y="2057400"/>
                </a:lnTo>
                <a:lnTo>
                  <a:pt x="9144000" y="2006600"/>
                </a:lnTo>
                <a:close/>
              </a:path>
              <a:path w="9144000" h="2870200">
                <a:moveTo>
                  <a:pt x="6585627" y="2603500"/>
                </a:moveTo>
                <a:lnTo>
                  <a:pt x="2074560" y="2603500"/>
                </a:lnTo>
                <a:lnTo>
                  <a:pt x="2175638" y="2628900"/>
                </a:lnTo>
                <a:lnTo>
                  <a:pt x="6488938" y="2628900"/>
                </a:lnTo>
                <a:lnTo>
                  <a:pt x="6585627" y="2603500"/>
                </a:lnTo>
                <a:close/>
              </a:path>
              <a:path w="9144000" h="2870200">
                <a:moveTo>
                  <a:pt x="6730534" y="2578100"/>
                </a:moveTo>
                <a:lnTo>
                  <a:pt x="1923044" y="2578100"/>
                </a:lnTo>
                <a:lnTo>
                  <a:pt x="2024041" y="2603500"/>
                </a:lnTo>
                <a:lnTo>
                  <a:pt x="6633946" y="2603500"/>
                </a:lnTo>
                <a:lnTo>
                  <a:pt x="6730534" y="2578100"/>
                </a:lnTo>
                <a:close/>
              </a:path>
              <a:path w="9144000" h="2870200">
                <a:moveTo>
                  <a:pt x="1863707" y="2514600"/>
                </a:moveTo>
                <a:lnTo>
                  <a:pt x="1571958" y="2514600"/>
                </a:lnTo>
                <a:lnTo>
                  <a:pt x="1721702" y="2552700"/>
                </a:lnTo>
                <a:lnTo>
                  <a:pt x="1771650" y="2552700"/>
                </a:lnTo>
                <a:lnTo>
                  <a:pt x="1872565" y="2578100"/>
                </a:lnTo>
                <a:lnTo>
                  <a:pt x="6778802" y="2578100"/>
                </a:lnTo>
                <a:lnTo>
                  <a:pt x="6923506" y="2540000"/>
                </a:lnTo>
                <a:lnTo>
                  <a:pt x="6971707" y="2540000"/>
                </a:lnTo>
                <a:lnTo>
                  <a:pt x="7019882" y="2527300"/>
                </a:lnTo>
                <a:lnTo>
                  <a:pt x="1911981" y="2527300"/>
                </a:lnTo>
                <a:lnTo>
                  <a:pt x="1863707" y="2514600"/>
                </a:lnTo>
                <a:close/>
              </a:path>
              <a:path w="9144000" h="2870200">
                <a:moveTo>
                  <a:pt x="9144000" y="0"/>
                </a:moveTo>
                <a:lnTo>
                  <a:pt x="0" y="0"/>
                </a:lnTo>
                <a:lnTo>
                  <a:pt x="0" y="1854200"/>
                </a:lnTo>
                <a:lnTo>
                  <a:pt x="315302" y="1993900"/>
                </a:lnTo>
                <a:lnTo>
                  <a:pt x="362233" y="2006600"/>
                </a:lnTo>
                <a:lnTo>
                  <a:pt x="409217" y="2032000"/>
                </a:lnTo>
                <a:lnTo>
                  <a:pt x="456255" y="2044700"/>
                </a:lnTo>
                <a:lnTo>
                  <a:pt x="503345" y="2070100"/>
                </a:lnTo>
                <a:lnTo>
                  <a:pt x="550489" y="2082800"/>
                </a:lnTo>
                <a:lnTo>
                  <a:pt x="597686" y="2108200"/>
                </a:lnTo>
                <a:lnTo>
                  <a:pt x="692241" y="2133600"/>
                </a:lnTo>
                <a:lnTo>
                  <a:pt x="739600" y="2159000"/>
                </a:lnTo>
                <a:lnTo>
                  <a:pt x="787012" y="2171700"/>
                </a:lnTo>
                <a:lnTo>
                  <a:pt x="834478" y="2197100"/>
                </a:lnTo>
                <a:lnTo>
                  <a:pt x="976998" y="2235200"/>
                </a:lnTo>
                <a:lnTo>
                  <a:pt x="1024581" y="2260600"/>
                </a:lnTo>
                <a:lnTo>
                  <a:pt x="1167558" y="2298700"/>
                </a:lnTo>
                <a:lnTo>
                  <a:pt x="1215293" y="2324100"/>
                </a:lnTo>
                <a:lnTo>
                  <a:pt x="1454537" y="2387600"/>
                </a:lnTo>
                <a:lnTo>
                  <a:pt x="1502500" y="2413000"/>
                </a:lnTo>
                <a:lnTo>
                  <a:pt x="1935861" y="2527300"/>
                </a:lnTo>
                <a:lnTo>
                  <a:pt x="7019882" y="2527300"/>
                </a:lnTo>
                <a:lnTo>
                  <a:pt x="7068058" y="2514600"/>
                </a:lnTo>
                <a:lnTo>
                  <a:pt x="7168492" y="2489200"/>
                </a:lnTo>
                <a:lnTo>
                  <a:pt x="7218674" y="2489200"/>
                </a:lnTo>
                <a:lnTo>
                  <a:pt x="8215831" y="2235200"/>
                </a:lnTo>
                <a:lnTo>
                  <a:pt x="8265278" y="2209800"/>
                </a:lnTo>
                <a:lnTo>
                  <a:pt x="8462683" y="2159000"/>
                </a:lnTo>
                <a:lnTo>
                  <a:pt x="8511933" y="2133600"/>
                </a:lnTo>
                <a:lnTo>
                  <a:pt x="8659430" y="2095500"/>
                </a:lnTo>
                <a:lnTo>
                  <a:pt x="8708507" y="2070100"/>
                </a:lnTo>
                <a:lnTo>
                  <a:pt x="8805757" y="2044700"/>
                </a:lnTo>
                <a:lnTo>
                  <a:pt x="8853899" y="2019300"/>
                </a:lnTo>
                <a:lnTo>
                  <a:pt x="8949976" y="1993900"/>
                </a:lnTo>
                <a:lnTo>
                  <a:pt x="8997927" y="1968500"/>
                </a:lnTo>
                <a:lnTo>
                  <a:pt x="9045829" y="1955800"/>
                </a:lnTo>
                <a:lnTo>
                  <a:pt x="9144000" y="1917700"/>
                </a:lnTo>
                <a:lnTo>
                  <a:pt x="9144000" y="0"/>
                </a:lnTo>
                <a:close/>
              </a:path>
              <a:path w="9144000" h="2870200">
                <a:moveTo>
                  <a:pt x="1278236" y="2400300"/>
                </a:moveTo>
                <a:lnTo>
                  <a:pt x="1024230" y="2400300"/>
                </a:lnTo>
                <a:lnTo>
                  <a:pt x="1272932" y="2463800"/>
                </a:lnTo>
                <a:lnTo>
                  <a:pt x="1322726" y="2463800"/>
                </a:lnTo>
                <a:lnTo>
                  <a:pt x="1522078" y="2514600"/>
                </a:lnTo>
                <a:lnTo>
                  <a:pt x="1815309" y="2514600"/>
                </a:lnTo>
                <a:lnTo>
                  <a:pt x="1718187" y="2489200"/>
                </a:lnTo>
                <a:lnTo>
                  <a:pt x="1669489" y="2489200"/>
                </a:lnTo>
                <a:lnTo>
                  <a:pt x="1522985" y="2451100"/>
                </a:lnTo>
                <a:lnTo>
                  <a:pt x="1474055" y="2451100"/>
                </a:lnTo>
                <a:lnTo>
                  <a:pt x="1278236" y="2400300"/>
                </a:lnTo>
                <a:close/>
              </a:path>
              <a:path w="9144000" h="2870200">
                <a:moveTo>
                  <a:pt x="0" y="2070100"/>
                </a:moveTo>
                <a:lnTo>
                  <a:pt x="0" y="2120900"/>
                </a:lnTo>
                <a:lnTo>
                  <a:pt x="51375" y="2146300"/>
                </a:lnTo>
                <a:lnTo>
                  <a:pt x="244352" y="2197100"/>
                </a:lnTo>
                <a:lnTo>
                  <a:pt x="292702" y="2222500"/>
                </a:lnTo>
                <a:lnTo>
                  <a:pt x="974544" y="2400300"/>
                </a:lnTo>
                <a:lnTo>
                  <a:pt x="1229344" y="2400300"/>
                </a:lnTo>
                <a:lnTo>
                  <a:pt x="985234" y="2336800"/>
                </a:lnTo>
                <a:lnTo>
                  <a:pt x="936486" y="2336800"/>
                </a:lnTo>
                <a:lnTo>
                  <a:pt x="351276" y="2184400"/>
                </a:lnTo>
                <a:lnTo>
                  <a:pt x="301692" y="2159000"/>
                </a:lnTo>
                <a:lnTo>
                  <a:pt x="103717" y="2108200"/>
                </a:lnTo>
                <a:lnTo>
                  <a:pt x="54330" y="2082800"/>
                </a:lnTo>
                <a:lnTo>
                  <a:pt x="0" y="2070100"/>
                </a:lnTo>
                <a:close/>
              </a:path>
            </a:pathLst>
          </a:custGeom>
          <a:solidFill>
            <a:srgbClr val="8F5F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2094" y="833450"/>
            <a:ext cx="2543175" cy="98488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 marR="5080">
              <a:lnSpc>
                <a:spcPts val="3579"/>
              </a:lnSpc>
              <a:spcBef>
                <a:spcPts val="550"/>
              </a:spcBef>
            </a:pPr>
            <a:r>
              <a:rPr sz="3300" b="1" dirty="0">
                <a:solidFill>
                  <a:srgbClr val="FFFFFF"/>
                </a:solidFill>
                <a:latin typeface="Arial"/>
                <a:cs typeface="Arial"/>
              </a:rPr>
              <a:t>Global </a:t>
            </a:r>
            <a:r>
              <a:rPr sz="3300" b="1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33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dirty="0">
                <a:solidFill>
                  <a:srgbClr val="FFFFFF"/>
                </a:solidFill>
                <a:latin typeface="Arial"/>
                <a:cs typeface="Arial"/>
              </a:rPr>
              <a:t>Local</a:t>
            </a:r>
            <a:r>
              <a:rPr sz="33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5" dirty="0">
                <a:solidFill>
                  <a:srgbClr val="FFFFFF"/>
                </a:solidFill>
                <a:latin typeface="Arial"/>
                <a:cs typeface="Arial"/>
              </a:rPr>
              <a:t>Datum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24171" y="563943"/>
            <a:ext cx="67945" cy="1597025"/>
            <a:chOff x="3224171" y="563943"/>
            <a:chExt cx="67945" cy="1597025"/>
          </a:xfrm>
        </p:grpSpPr>
        <p:sp>
          <p:nvSpPr>
            <p:cNvPr id="5" name="object 5"/>
            <p:cNvSpPr/>
            <p:nvPr/>
          </p:nvSpPr>
          <p:spPr>
            <a:xfrm>
              <a:off x="3245538" y="584580"/>
              <a:ext cx="31750" cy="1556385"/>
            </a:xfrm>
            <a:custGeom>
              <a:avLst/>
              <a:gdLst/>
              <a:ahLst/>
              <a:cxnLst/>
              <a:rect l="l" t="t" r="r" b="b"/>
              <a:pathLst>
                <a:path w="31750" h="1556385">
                  <a:moveTo>
                    <a:pt x="11757" y="0"/>
                  </a:moveTo>
                  <a:lnTo>
                    <a:pt x="5153" y="635"/>
                  </a:lnTo>
                  <a:lnTo>
                    <a:pt x="8969" y="79785"/>
                  </a:lnTo>
                  <a:lnTo>
                    <a:pt x="10506" y="120326"/>
                  </a:lnTo>
                  <a:lnTo>
                    <a:pt x="11664" y="162892"/>
                  </a:lnTo>
                  <a:lnTo>
                    <a:pt x="12345" y="208518"/>
                  </a:lnTo>
                  <a:lnTo>
                    <a:pt x="12450" y="258239"/>
                  </a:lnTo>
                  <a:lnTo>
                    <a:pt x="11882" y="313092"/>
                  </a:lnTo>
                  <a:lnTo>
                    <a:pt x="10542" y="374112"/>
                  </a:lnTo>
                  <a:lnTo>
                    <a:pt x="8332" y="442334"/>
                  </a:lnTo>
                  <a:lnTo>
                    <a:pt x="2402" y="586917"/>
                  </a:lnTo>
                  <a:lnTo>
                    <a:pt x="748" y="645468"/>
                  </a:lnTo>
                  <a:lnTo>
                    <a:pt x="8" y="696425"/>
                  </a:lnTo>
                  <a:lnTo>
                    <a:pt x="0" y="741766"/>
                  </a:lnTo>
                  <a:lnTo>
                    <a:pt x="542" y="783470"/>
                  </a:lnTo>
                  <a:lnTo>
                    <a:pt x="3649" y="906536"/>
                  </a:lnTo>
                  <a:lnTo>
                    <a:pt x="4571" y="953469"/>
                  </a:lnTo>
                  <a:lnTo>
                    <a:pt x="5133" y="1006654"/>
                  </a:lnTo>
                  <a:lnTo>
                    <a:pt x="4999" y="1134753"/>
                  </a:lnTo>
                  <a:lnTo>
                    <a:pt x="5153" y="1190899"/>
                  </a:lnTo>
                  <a:lnTo>
                    <a:pt x="6439" y="1320641"/>
                  </a:lnTo>
                  <a:lnTo>
                    <a:pt x="6953" y="1399426"/>
                  </a:lnTo>
                  <a:lnTo>
                    <a:pt x="6799" y="1443868"/>
                  </a:lnTo>
                  <a:lnTo>
                    <a:pt x="6233" y="1494946"/>
                  </a:lnTo>
                  <a:lnTo>
                    <a:pt x="5153" y="1555115"/>
                  </a:lnTo>
                  <a:lnTo>
                    <a:pt x="8836" y="1556004"/>
                  </a:lnTo>
                  <a:lnTo>
                    <a:pt x="18869" y="1555115"/>
                  </a:lnTo>
                  <a:lnTo>
                    <a:pt x="17464" y="1480809"/>
                  </a:lnTo>
                  <a:lnTo>
                    <a:pt x="11767" y="1242724"/>
                  </a:lnTo>
                  <a:lnTo>
                    <a:pt x="11046" y="1193975"/>
                  </a:lnTo>
                  <a:lnTo>
                    <a:pt x="10894" y="1147928"/>
                  </a:lnTo>
                  <a:lnTo>
                    <a:pt x="11456" y="1103783"/>
                  </a:lnTo>
                  <a:lnTo>
                    <a:pt x="12877" y="1060736"/>
                  </a:lnTo>
                  <a:lnTo>
                    <a:pt x="15300" y="1017984"/>
                  </a:lnTo>
                  <a:lnTo>
                    <a:pt x="23493" y="920765"/>
                  </a:lnTo>
                  <a:lnTo>
                    <a:pt x="27086" y="866127"/>
                  </a:lnTo>
                  <a:lnTo>
                    <a:pt x="29594" y="811271"/>
                  </a:lnTo>
                  <a:lnTo>
                    <a:pt x="30963" y="756656"/>
                  </a:lnTo>
                  <a:lnTo>
                    <a:pt x="31141" y="702742"/>
                  </a:lnTo>
                  <a:lnTo>
                    <a:pt x="30073" y="649990"/>
                  </a:lnTo>
                  <a:lnTo>
                    <a:pt x="27708" y="598859"/>
                  </a:lnTo>
                  <a:lnTo>
                    <a:pt x="23991" y="549809"/>
                  </a:lnTo>
                  <a:lnTo>
                    <a:pt x="14610" y="463076"/>
                  </a:lnTo>
                  <a:lnTo>
                    <a:pt x="12139" y="423030"/>
                  </a:lnTo>
                  <a:lnTo>
                    <a:pt x="11140" y="382259"/>
                  </a:lnTo>
                  <a:lnTo>
                    <a:pt x="11298" y="339859"/>
                  </a:lnTo>
                  <a:lnTo>
                    <a:pt x="12297" y="294925"/>
                  </a:lnTo>
                  <a:lnTo>
                    <a:pt x="15557" y="193845"/>
                  </a:lnTo>
                  <a:lnTo>
                    <a:pt x="17187" y="135891"/>
                  </a:lnTo>
                  <a:lnTo>
                    <a:pt x="18396" y="71788"/>
                  </a:lnTo>
                  <a:lnTo>
                    <a:pt x="18869" y="635"/>
                  </a:lnTo>
                  <a:lnTo>
                    <a:pt x="117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44808" y="584580"/>
              <a:ext cx="26670" cy="1555750"/>
            </a:xfrm>
            <a:custGeom>
              <a:avLst/>
              <a:gdLst/>
              <a:ahLst/>
              <a:cxnLst/>
              <a:rect l="l" t="t" r="r" b="b"/>
              <a:pathLst>
                <a:path w="26670" h="1555750">
                  <a:moveTo>
                    <a:pt x="19599" y="635"/>
                  </a:moveTo>
                  <a:lnTo>
                    <a:pt x="22976" y="34559"/>
                  </a:lnTo>
                  <a:lnTo>
                    <a:pt x="25127" y="73624"/>
                  </a:lnTo>
                  <a:lnTo>
                    <a:pt x="26235" y="117184"/>
                  </a:lnTo>
                  <a:lnTo>
                    <a:pt x="26483" y="164592"/>
                  </a:lnTo>
                  <a:lnTo>
                    <a:pt x="26056" y="215202"/>
                  </a:lnTo>
                  <a:lnTo>
                    <a:pt x="25137" y="268368"/>
                  </a:lnTo>
                  <a:lnTo>
                    <a:pt x="23911" y="323443"/>
                  </a:lnTo>
                  <a:lnTo>
                    <a:pt x="22560" y="379781"/>
                  </a:lnTo>
                  <a:lnTo>
                    <a:pt x="21268" y="436736"/>
                  </a:lnTo>
                  <a:lnTo>
                    <a:pt x="20220" y="493661"/>
                  </a:lnTo>
                  <a:lnTo>
                    <a:pt x="19599" y="549910"/>
                  </a:lnTo>
                  <a:lnTo>
                    <a:pt x="19407" y="603396"/>
                  </a:lnTo>
                  <a:lnTo>
                    <a:pt x="19475" y="653086"/>
                  </a:lnTo>
                  <a:lnTo>
                    <a:pt x="19729" y="699915"/>
                  </a:lnTo>
                  <a:lnTo>
                    <a:pt x="20095" y="744815"/>
                  </a:lnTo>
                  <a:lnTo>
                    <a:pt x="20500" y="788721"/>
                  </a:lnTo>
                  <a:lnTo>
                    <a:pt x="20869" y="832566"/>
                  </a:lnTo>
                  <a:lnTo>
                    <a:pt x="21129" y="877285"/>
                  </a:lnTo>
                  <a:lnTo>
                    <a:pt x="21206" y="923810"/>
                  </a:lnTo>
                  <a:lnTo>
                    <a:pt x="21026" y="973075"/>
                  </a:lnTo>
                  <a:lnTo>
                    <a:pt x="20515" y="1026015"/>
                  </a:lnTo>
                  <a:lnTo>
                    <a:pt x="19599" y="1083564"/>
                  </a:lnTo>
                  <a:lnTo>
                    <a:pt x="18348" y="1151580"/>
                  </a:lnTo>
                  <a:lnTo>
                    <a:pt x="17462" y="1210081"/>
                  </a:lnTo>
                  <a:lnTo>
                    <a:pt x="16917" y="1261472"/>
                  </a:lnTo>
                  <a:lnTo>
                    <a:pt x="16693" y="1308155"/>
                  </a:lnTo>
                  <a:lnTo>
                    <a:pt x="16766" y="1352536"/>
                  </a:lnTo>
                  <a:lnTo>
                    <a:pt x="17115" y="1397018"/>
                  </a:lnTo>
                  <a:lnTo>
                    <a:pt x="17718" y="1444006"/>
                  </a:lnTo>
                  <a:lnTo>
                    <a:pt x="18553" y="1495903"/>
                  </a:lnTo>
                  <a:lnTo>
                    <a:pt x="19599" y="1555115"/>
                  </a:lnTo>
                  <a:lnTo>
                    <a:pt x="14265" y="1555623"/>
                  </a:lnTo>
                  <a:lnTo>
                    <a:pt x="9312" y="1554607"/>
                  </a:lnTo>
                  <a:lnTo>
                    <a:pt x="5883" y="1555115"/>
                  </a:lnTo>
                  <a:lnTo>
                    <a:pt x="7707" y="1493060"/>
                  </a:lnTo>
                  <a:lnTo>
                    <a:pt x="7980" y="1435821"/>
                  </a:lnTo>
                  <a:lnTo>
                    <a:pt x="7131" y="1382704"/>
                  </a:lnTo>
                  <a:lnTo>
                    <a:pt x="5590" y="1333017"/>
                  </a:lnTo>
                  <a:lnTo>
                    <a:pt x="3787" y="1286065"/>
                  </a:lnTo>
                  <a:lnTo>
                    <a:pt x="2152" y="1241155"/>
                  </a:lnTo>
                  <a:lnTo>
                    <a:pt x="1114" y="1197594"/>
                  </a:lnTo>
                  <a:lnTo>
                    <a:pt x="1103" y="1154689"/>
                  </a:lnTo>
                  <a:lnTo>
                    <a:pt x="2550" y="1111745"/>
                  </a:lnTo>
                  <a:lnTo>
                    <a:pt x="5883" y="1068070"/>
                  </a:lnTo>
                  <a:lnTo>
                    <a:pt x="9771" y="1024452"/>
                  </a:lnTo>
                  <a:lnTo>
                    <a:pt x="12637" y="981579"/>
                  </a:lnTo>
                  <a:lnTo>
                    <a:pt x="14540" y="938489"/>
                  </a:lnTo>
                  <a:lnTo>
                    <a:pt x="15539" y="894218"/>
                  </a:lnTo>
                  <a:lnTo>
                    <a:pt x="15693" y="847804"/>
                  </a:lnTo>
                  <a:lnTo>
                    <a:pt x="15063" y="798285"/>
                  </a:lnTo>
                  <a:lnTo>
                    <a:pt x="13708" y="744698"/>
                  </a:lnTo>
                  <a:lnTo>
                    <a:pt x="11686" y="686082"/>
                  </a:lnTo>
                  <a:lnTo>
                    <a:pt x="9058" y="621473"/>
                  </a:lnTo>
                  <a:lnTo>
                    <a:pt x="5883" y="549910"/>
                  </a:lnTo>
                  <a:lnTo>
                    <a:pt x="3232" y="484077"/>
                  </a:lnTo>
                  <a:lnTo>
                    <a:pt x="1441" y="423205"/>
                  </a:lnTo>
                  <a:lnTo>
                    <a:pt x="400" y="366701"/>
                  </a:lnTo>
                  <a:lnTo>
                    <a:pt x="0" y="313969"/>
                  </a:lnTo>
                  <a:lnTo>
                    <a:pt x="129" y="264418"/>
                  </a:lnTo>
                  <a:lnTo>
                    <a:pt x="678" y="217452"/>
                  </a:lnTo>
                  <a:lnTo>
                    <a:pt x="1538" y="172479"/>
                  </a:lnTo>
                  <a:lnTo>
                    <a:pt x="2599" y="128904"/>
                  </a:lnTo>
                  <a:lnTo>
                    <a:pt x="3749" y="86134"/>
                  </a:lnTo>
                  <a:lnTo>
                    <a:pt x="4881" y="43575"/>
                  </a:lnTo>
                  <a:lnTo>
                    <a:pt x="5883" y="635"/>
                  </a:lnTo>
                  <a:lnTo>
                    <a:pt x="9693" y="0"/>
                  </a:lnTo>
                  <a:lnTo>
                    <a:pt x="16170" y="1397"/>
                  </a:lnTo>
                  <a:lnTo>
                    <a:pt x="19599" y="635"/>
                  </a:lnTo>
                  <a:close/>
                </a:path>
              </a:pathLst>
            </a:custGeom>
            <a:ln w="412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35858" y="452373"/>
            <a:ext cx="5092065" cy="178181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15"/>
              </a:spcBef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local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datum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aligns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1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spheroid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closely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fit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 the earth's surface 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in a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particular area. A point on 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surface of the spheroid 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matched to a 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particular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position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earth.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1800" spc="-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known</a:t>
            </a:r>
            <a:r>
              <a:rPr sz="1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origin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datum. 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origin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fixed,</a:t>
            </a:r>
            <a:r>
              <a:rPr sz="1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 points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calculated</a:t>
            </a: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it.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201" y="3206089"/>
            <a:ext cx="8180394" cy="27964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458200" y="0"/>
              <a:ext cx="685800" cy="6858000"/>
            </a:xfrm>
            <a:custGeom>
              <a:avLst/>
              <a:gdLst/>
              <a:ahLst/>
              <a:cxnLst/>
              <a:rect l="l" t="t" r="r" b="b"/>
              <a:pathLst>
                <a:path w="685800" h="6858000">
                  <a:moveTo>
                    <a:pt x="685800" y="6172200"/>
                  </a:moveTo>
                  <a:lnTo>
                    <a:pt x="0" y="6172200"/>
                  </a:lnTo>
                  <a:lnTo>
                    <a:pt x="0" y="6858000"/>
                  </a:lnTo>
                  <a:lnTo>
                    <a:pt x="685800" y="6858000"/>
                  </a:lnTo>
                  <a:lnTo>
                    <a:pt x="685800" y="6172200"/>
                  </a:lnTo>
                  <a:close/>
                </a:path>
                <a:path w="685800" h="6858000">
                  <a:moveTo>
                    <a:pt x="685800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685800" y="54864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58200" y="54863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6244" y="0"/>
            <a:ext cx="79756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105" dirty="0">
                <a:solidFill>
                  <a:srgbClr val="001F5F"/>
                </a:solidFill>
                <a:latin typeface="Cambria"/>
                <a:cs typeface="Cambria"/>
              </a:rPr>
              <a:t>IN</a:t>
            </a:r>
            <a:r>
              <a:rPr sz="4000" b="1" spc="-90" dirty="0">
                <a:solidFill>
                  <a:srgbClr val="001F5F"/>
                </a:solidFill>
                <a:latin typeface="Cambria"/>
                <a:cs typeface="Cambria"/>
              </a:rPr>
              <a:t>T</a:t>
            </a:r>
            <a:r>
              <a:rPr sz="4000" b="1" spc="-204" dirty="0">
                <a:solidFill>
                  <a:srgbClr val="001F5F"/>
                </a:solidFill>
                <a:latin typeface="Cambria"/>
                <a:cs typeface="Cambria"/>
              </a:rPr>
              <a:t>R</a:t>
            </a:r>
            <a:r>
              <a:rPr sz="4000" b="1" spc="-100" dirty="0">
                <a:solidFill>
                  <a:srgbClr val="001F5F"/>
                </a:solidFill>
                <a:latin typeface="Cambria"/>
                <a:cs typeface="Cambria"/>
              </a:rPr>
              <a:t>O</a:t>
            </a:r>
            <a:r>
              <a:rPr sz="4000" b="1" spc="-90" dirty="0">
                <a:solidFill>
                  <a:srgbClr val="001F5F"/>
                </a:solidFill>
                <a:latin typeface="Cambria"/>
                <a:cs typeface="Cambria"/>
              </a:rPr>
              <a:t>D</a:t>
            </a:r>
            <a:r>
              <a:rPr sz="4000" b="1" spc="-95" dirty="0">
                <a:solidFill>
                  <a:srgbClr val="001F5F"/>
                </a:solidFill>
                <a:latin typeface="Cambria"/>
                <a:cs typeface="Cambria"/>
              </a:rPr>
              <a:t>U</a:t>
            </a:r>
            <a:r>
              <a:rPr sz="4000" b="1" spc="-85" dirty="0">
                <a:solidFill>
                  <a:srgbClr val="001F5F"/>
                </a:solidFill>
                <a:latin typeface="Cambria"/>
                <a:cs typeface="Cambria"/>
              </a:rPr>
              <a:t>C</a:t>
            </a:r>
            <a:r>
              <a:rPr sz="4000" b="1" spc="-90" dirty="0">
                <a:solidFill>
                  <a:srgbClr val="001F5F"/>
                </a:solidFill>
                <a:latin typeface="Cambria"/>
                <a:cs typeface="Cambria"/>
              </a:rPr>
              <a:t>T</a:t>
            </a:r>
            <a:r>
              <a:rPr sz="4000" b="1" spc="-110" dirty="0">
                <a:solidFill>
                  <a:srgbClr val="001F5F"/>
                </a:solidFill>
                <a:latin typeface="Cambria"/>
                <a:cs typeface="Cambria"/>
              </a:rPr>
              <a:t>I</a:t>
            </a:r>
            <a:r>
              <a:rPr sz="4000" b="1" spc="-100" dirty="0">
                <a:solidFill>
                  <a:srgbClr val="001F5F"/>
                </a:solidFill>
                <a:latin typeface="Cambria"/>
                <a:cs typeface="Cambria"/>
              </a:rPr>
              <a:t>O</a:t>
            </a:r>
            <a:r>
              <a:rPr sz="4000" b="1" spc="5" dirty="0">
                <a:solidFill>
                  <a:srgbClr val="001F5F"/>
                </a:solidFill>
                <a:latin typeface="Cambria"/>
                <a:cs typeface="Cambria"/>
              </a:rPr>
              <a:t>N</a:t>
            </a:r>
            <a:r>
              <a:rPr sz="4000" b="1" spc="-29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4000" b="1" spc="-210" dirty="0">
                <a:solidFill>
                  <a:srgbClr val="001F5F"/>
                </a:solidFill>
                <a:latin typeface="Cambria"/>
                <a:cs typeface="Cambria"/>
              </a:rPr>
              <a:t>T</a:t>
            </a:r>
            <a:r>
              <a:rPr sz="4000" b="1" spc="5" dirty="0">
                <a:solidFill>
                  <a:srgbClr val="001F5F"/>
                </a:solidFill>
                <a:latin typeface="Cambria"/>
                <a:cs typeface="Cambria"/>
              </a:rPr>
              <a:t>O</a:t>
            </a:r>
            <a:r>
              <a:rPr sz="4000" b="1" spc="-21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4000" b="1" spc="-200" dirty="0">
                <a:solidFill>
                  <a:srgbClr val="001F5F"/>
                </a:solidFill>
                <a:latin typeface="Cambria"/>
                <a:cs typeface="Cambria"/>
              </a:rPr>
              <a:t>W</a:t>
            </a:r>
            <a:r>
              <a:rPr sz="4000" b="1" spc="-95" dirty="0">
                <a:solidFill>
                  <a:srgbClr val="001F5F"/>
                </a:solidFill>
                <a:latin typeface="Cambria"/>
                <a:cs typeface="Cambria"/>
              </a:rPr>
              <a:t>G</a:t>
            </a:r>
            <a:r>
              <a:rPr sz="4000" b="1" spc="-65" dirty="0">
                <a:solidFill>
                  <a:srgbClr val="001F5F"/>
                </a:solidFill>
                <a:latin typeface="Cambria"/>
                <a:cs typeface="Cambria"/>
              </a:rPr>
              <a:t>S</a:t>
            </a:r>
            <a:r>
              <a:rPr sz="4000" b="1" spc="-105" dirty="0">
                <a:solidFill>
                  <a:srgbClr val="001F5F"/>
                </a:solidFill>
                <a:latin typeface="Cambria"/>
                <a:cs typeface="Cambria"/>
              </a:rPr>
              <a:t>-</a:t>
            </a:r>
            <a:r>
              <a:rPr sz="4000" b="1" spc="-90" dirty="0">
                <a:solidFill>
                  <a:srgbClr val="001F5F"/>
                </a:solidFill>
                <a:latin typeface="Cambria"/>
                <a:cs typeface="Cambria"/>
              </a:rPr>
              <a:t>8</a:t>
            </a:r>
            <a:r>
              <a:rPr sz="4000" b="1" spc="5" dirty="0">
                <a:solidFill>
                  <a:srgbClr val="001F5F"/>
                </a:solidFill>
                <a:latin typeface="Cambria"/>
                <a:cs typeface="Cambria"/>
              </a:rPr>
              <a:t>4</a:t>
            </a:r>
            <a:r>
              <a:rPr sz="4000" b="1" spc="-254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4000" b="1" spc="-229" dirty="0">
                <a:solidFill>
                  <a:srgbClr val="001F5F"/>
                </a:solidFill>
                <a:latin typeface="Cambria"/>
                <a:cs typeface="Cambria"/>
              </a:rPr>
              <a:t>D</a:t>
            </a:r>
            <a:r>
              <a:rPr sz="4000" b="1" spc="-400" dirty="0">
                <a:solidFill>
                  <a:srgbClr val="001F5F"/>
                </a:solidFill>
                <a:latin typeface="Cambria"/>
                <a:cs typeface="Cambria"/>
              </a:rPr>
              <a:t>A</a:t>
            </a:r>
            <a:r>
              <a:rPr sz="4000" b="1" spc="-90" dirty="0">
                <a:solidFill>
                  <a:srgbClr val="001F5F"/>
                </a:solidFill>
                <a:latin typeface="Cambria"/>
                <a:cs typeface="Cambria"/>
              </a:rPr>
              <a:t>T</a:t>
            </a:r>
            <a:r>
              <a:rPr sz="4000" b="1" spc="-95" dirty="0">
                <a:solidFill>
                  <a:srgbClr val="001F5F"/>
                </a:solidFill>
                <a:latin typeface="Cambria"/>
                <a:cs typeface="Cambria"/>
              </a:rPr>
              <a:t>U</a:t>
            </a:r>
            <a:r>
              <a:rPr sz="4000" b="1" spc="5" dirty="0">
                <a:solidFill>
                  <a:srgbClr val="001F5F"/>
                </a:solidFill>
                <a:latin typeface="Cambria"/>
                <a:cs typeface="Cambria"/>
              </a:rPr>
              <a:t>M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505713"/>
            <a:ext cx="64636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-105" dirty="0">
                <a:solidFill>
                  <a:srgbClr val="001F5F"/>
                </a:solidFill>
                <a:latin typeface="Cambria"/>
                <a:cs typeface="Cambria"/>
              </a:rPr>
              <a:t>(</a:t>
            </a:r>
            <a:r>
              <a:rPr sz="4000" spc="-330" dirty="0">
                <a:solidFill>
                  <a:srgbClr val="001F5F"/>
                </a:solidFill>
                <a:latin typeface="Cambria"/>
                <a:cs typeface="Cambria"/>
              </a:rPr>
              <a:t>W</a:t>
            </a:r>
            <a:r>
              <a:rPr sz="4000" spc="-90" dirty="0">
                <a:solidFill>
                  <a:srgbClr val="001F5F"/>
                </a:solidFill>
                <a:latin typeface="Cambria"/>
                <a:cs typeface="Cambria"/>
              </a:rPr>
              <a:t>o</a:t>
            </a:r>
            <a:r>
              <a:rPr sz="4000" spc="-125" dirty="0">
                <a:solidFill>
                  <a:srgbClr val="001F5F"/>
                </a:solidFill>
                <a:latin typeface="Cambria"/>
                <a:cs typeface="Cambria"/>
              </a:rPr>
              <a:t>r</a:t>
            </a:r>
            <a:r>
              <a:rPr sz="4000" spc="-105" dirty="0">
                <a:solidFill>
                  <a:srgbClr val="001F5F"/>
                </a:solidFill>
                <a:latin typeface="Cambria"/>
                <a:cs typeface="Cambria"/>
              </a:rPr>
              <a:t>l</a:t>
            </a:r>
            <a:r>
              <a:rPr sz="4000" dirty="0">
                <a:solidFill>
                  <a:srgbClr val="001F5F"/>
                </a:solidFill>
                <a:latin typeface="Cambria"/>
                <a:cs typeface="Cambria"/>
              </a:rPr>
              <a:t>d</a:t>
            </a:r>
            <a:r>
              <a:rPr sz="4000" spc="-250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4000" spc="-100" dirty="0">
                <a:solidFill>
                  <a:srgbClr val="001F5F"/>
                </a:solidFill>
                <a:latin typeface="Cambria"/>
                <a:cs typeface="Cambria"/>
              </a:rPr>
              <a:t>G</a:t>
            </a:r>
            <a:r>
              <a:rPr sz="4000" spc="-110" dirty="0">
                <a:solidFill>
                  <a:srgbClr val="001F5F"/>
                </a:solidFill>
                <a:latin typeface="Cambria"/>
                <a:cs typeface="Cambria"/>
              </a:rPr>
              <a:t>e</a:t>
            </a:r>
            <a:r>
              <a:rPr sz="4000" spc="-90" dirty="0">
                <a:solidFill>
                  <a:srgbClr val="001F5F"/>
                </a:solidFill>
                <a:latin typeface="Cambria"/>
                <a:cs typeface="Cambria"/>
              </a:rPr>
              <a:t>od</a:t>
            </a:r>
            <a:r>
              <a:rPr sz="4000" spc="-110" dirty="0">
                <a:solidFill>
                  <a:srgbClr val="001F5F"/>
                </a:solidFill>
                <a:latin typeface="Cambria"/>
                <a:cs typeface="Cambria"/>
              </a:rPr>
              <a:t>e</a:t>
            </a:r>
            <a:r>
              <a:rPr sz="4000" spc="-90" dirty="0">
                <a:solidFill>
                  <a:srgbClr val="001F5F"/>
                </a:solidFill>
                <a:latin typeface="Cambria"/>
                <a:cs typeface="Cambria"/>
              </a:rPr>
              <a:t>t</a:t>
            </a:r>
            <a:r>
              <a:rPr sz="4000" spc="-110" dirty="0">
                <a:solidFill>
                  <a:srgbClr val="001F5F"/>
                </a:solidFill>
                <a:latin typeface="Cambria"/>
                <a:cs typeface="Cambria"/>
              </a:rPr>
              <a:t>i</a:t>
            </a:r>
            <a:r>
              <a:rPr sz="4000" dirty="0">
                <a:solidFill>
                  <a:srgbClr val="001F5F"/>
                </a:solidFill>
                <a:latin typeface="Cambria"/>
                <a:cs typeface="Cambria"/>
              </a:rPr>
              <a:t>c</a:t>
            </a:r>
            <a:r>
              <a:rPr sz="4000" spc="-27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4000" spc="-165" dirty="0">
                <a:solidFill>
                  <a:srgbClr val="001F5F"/>
                </a:solidFill>
                <a:latin typeface="Cambria"/>
                <a:cs typeface="Cambria"/>
              </a:rPr>
              <a:t>S</a:t>
            </a:r>
            <a:r>
              <a:rPr sz="4000" spc="-150" dirty="0">
                <a:solidFill>
                  <a:srgbClr val="001F5F"/>
                </a:solidFill>
                <a:latin typeface="Cambria"/>
                <a:cs typeface="Cambria"/>
              </a:rPr>
              <a:t>y</a:t>
            </a:r>
            <a:r>
              <a:rPr sz="4000" spc="-95" dirty="0">
                <a:solidFill>
                  <a:srgbClr val="001F5F"/>
                </a:solidFill>
                <a:latin typeface="Cambria"/>
                <a:cs typeface="Cambria"/>
              </a:rPr>
              <a:t>s</a:t>
            </a:r>
            <a:r>
              <a:rPr sz="4000" spc="-110" dirty="0">
                <a:solidFill>
                  <a:srgbClr val="001F5F"/>
                </a:solidFill>
                <a:latin typeface="Cambria"/>
                <a:cs typeface="Cambria"/>
              </a:rPr>
              <a:t>te</a:t>
            </a:r>
            <a:r>
              <a:rPr sz="4000" spc="5" dirty="0">
                <a:solidFill>
                  <a:srgbClr val="001F5F"/>
                </a:solidFill>
                <a:latin typeface="Cambria"/>
                <a:cs typeface="Cambria"/>
              </a:rPr>
              <a:t>m</a:t>
            </a:r>
            <a:r>
              <a:rPr sz="4000" spc="-245" dirty="0">
                <a:solidFill>
                  <a:srgbClr val="001F5F"/>
                </a:solidFill>
                <a:latin typeface="Cambria"/>
                <a:cs typeface="Cambria"/>
              </a:rPr>
              <a:t> </a:t>
            </a:r>
            <a:r>
              <a:rPr sz="4000" spc="-110" dirty="0">
                <a:solidFill>
                  <a:srgbClr val="001F5F"/>
                </a:solidFill>
                <a:latin typeface="Cambria"/>
                <a:cs typeface="Cambria"/>
              </a:rPr>
              <a:t>-1984)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98230" y="997053"/>
            <a:ext cx="177800" cy="19735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Wednesday,</a:t>
            </a:r>
            <a:r>
              <a:rPr sz="1200" spc="-4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September</a:t>
            </a: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4,</a:t>
            </a:r>
            <a:r>
              <a:rPr sz="1200" spc="-2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6263" y="1765173"/>
            <a:ext cx="8087995" cy="40341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Even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though</a:t>
            </a:r>
            <a:r>
              <a:rPr sz="2200" spc="1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several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ellipsoidal</a:t>
            </a:r>
            <a:r>
              <a:rPr sz="22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definitions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 are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proposed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E2B1F"/>
                </a:solidFill>
                <a:latin typeface="Microsoft Sans Serif"/>
                <a:cs typeface="Microsoft Sans Serif"/>
              </a:rPr>
              <a:t>as </a:t>
            </a:r>
            <a:r>
              <a:rPr sz="2200" spc="-2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universal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unique datum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prior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to the </a:t>
            </a:r>
            <a:r>
              <a:rPr sz="22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year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1984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they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are not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much </a:t>
            </a:r>
            <a:r>
              <a:rPr sz="2200" spc="1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popularized.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A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popularized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new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World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Geodetic System, </a:t>
            </a:r>
            <a:r>
              <a:rPr sz="22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called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E2B1F"/>
                </a:solidFill>
                <a:latin typeface="Microsoft Sans Serif"/>
                <a:cs typeface="Microsoft Sans Serif"/>
              </a:rPr>
              <a:t>WGS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84 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introduced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as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a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horizontal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reference 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in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the </a:t>
            </a:r>
            <a:r>
              <a:rPr sz="22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year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1987.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It 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currently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the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reference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system </a:t>
            </a:r>
            <a:r>
              <a:rPr sz="22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being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used by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the </a:t>
            </a:r>
            <a:r>
              <a:rPr sz="2200" u="heavy" spc="-5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Microsoft Sans Serif"/>
                <a:cs typeface="Microsoft Sans Serif"/>
                <a:hlinkClick r:id="rId3"/>
              </a:rPr>
              <a:t>Global </a:t>
            </a:r>
            <a:r>
              <a:rPr sz="2200" dirty="0">
                <a:solidFill>
                  <a:srgbClr val="D25713"/>
                </a:solidFill>
                <a:latin typeface="Microsoft Sans Serif"/>
                <a:cs typeface="Microsoft Sans Serif"/>
              </a:rPr>
              <a:t> </a:t>
            </a:r>
            <a:r>
              <a:rPr sz="2200" u="heavy" spc="-10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Microsoft Sans Serif"/>
                <a:cs typeface="Microsoft Sans Serif"/>
                <a:hlinkClick r:id="rId3"/>
              </a:rPr>
              <a:t>Positioning</a:t>
            </a:r>
            <a:r>
              <a:rPr sz="2200" u="heavy" spc="5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200" u="heavy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Microsoft Sans Serif"/>
                <a:cs typeface="Microsoft Sans Serif"/>
                <a:hlinkClick r:id="rId3"/>
              </a:rPr>
              <a:t>System</a:t>
            </a:r>
            <a:r>
              <a:rPr sz="2200" dirty="0">
                <a:solidFill>
                  <a:srgbClr val="001F5F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"/>
              </a:spcBef>
            </a:pP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The </a:t>
            </a:r>
            <a:r>
              <a:rPr sz="2200" spc="16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earth</a:t>
            </a:r>
            <a:r>
              <a:rPr sz="2200" spc="76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ellipsoid</a:t>
            </a:r>
            <a:r>
              <a:rPr sz="2200" spc="76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is</a:t>
            </a:r>
            <a:r>
              <a:rPr sz="2200" spc="76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named</a:t>
            </a:r>
            <a:r>
              <a:rPr sz="2200" spc="76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as</a:t>
            </a:r>
            <a:r>
              <a:rPr sz="2200" spc="76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b="1" u="heavy" dirty="0">
                <a:solidFill>
                  <a:srgbClr val="2E2B1F"/>
                </a:solidFill>
                <a:uFill>
                  <a:solidFill>
                    <a:srgbClr val="2E2B1F"/>
                  </a:solidFill>
                </a:uFill>
                <a:latin typeface="Arial"/>
                <a:cs typeface="Arial"/>
              </a:rPr>
              <a:t>WGS-84</a:t>
            </a:r>
            <a:r>
              <a:rPr sz="2200" b="1" spc="710" dirty="0">
                <a:solidFill>
                  <a:srgbClr val="2E2B1F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with</a:t>
            </a:r>
            <a:r>
              <a:rPr sz="2200" spc="76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the </a:t>
            </a:r>
            <a:r>
              <a:rPr sz="2200" spc="14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following</a:t>
            </a:r>
            <a:endParaRPr sz="2200">
              <a:latin typeface="Microsoft Sans Serif"/>
              <a:cs typeface="Microsoft Sans Serif"/>
            </a:endParaRPr>
          </a:p>
          <a:p>
            <a:pPr marL="94615">
              <a:lnSpc>
                <a:spcPts val="2570"/>
              </a:lnSpc>
            </a:pP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parameters.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ts val="2570"/>
              </a:lnSpc>
            </a:pP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Semi</a:t>
            </a:r>
            <a:r>
              <a:rPr sz="2200" spc="-2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Major</a:t>
            </a:r>
            <a:r>
              <a:rPr sz="2200" spc="-6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Axis</a:t>
            </a:r>
            <a:r>
              <a:rPr sz="2200" spc="4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580" dirty="0">
                <a:solidFill>
                  <a:srgbClr val="2E2B1F"/>
                </a:solidFill>
                <a:latin typeface="Microsoft Sans Serif"/>
                <a:cs typeface="Microsoft Sans Serif"/>
              </a:rPr>
              <a:t>–</a:t>
            </a:r>
            <a:r>
              <a:rPr sz="2200" spc="3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a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=</a:t>
            </a:r>
            <a:r>
              <a:rPr sz="2200" spc="1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6378137.0</a:t>
            </a:r>
            <a:endParaRPr sz="2200">
              <a:latin typeface="Microsoft Sans Serif"/>
              <a:cs typeface="Microsoft Sans Serif"/>
            </a:endParaRPr>
          </a:p>
          <a:p>
            <a:pPr marL="12700" marR="350647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Semi</a:t>
            </a:r>
            <a:r>
              <a:rPr sz="2200" spc="-3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Minor</a:t>
            </a:r>
            <a:r>
              <a:rPr sz="2200" spc="8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axis</a:t>
            </a:r>
            <a:r>
              <a:rPr sz="2200" spc="4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580" dirty="0">
                <a:solidFill>
                  <a:srgbClr val="2E2B1F"/>
                </a:solidFill>
                <a:latin typeface="Microsoft Sans Serif"/>
                <a:cs typeface="Microsoft Sans Serif"/>
              </a:rPr>
              <a:t>–</a:t>
            </a:r>
            <a:r>
              <a:rPr sz="2200" spc="2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b =</a:t>
            </a:r>
            <a:r>
              <a:rPr sz="2200" spc="1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6356752.3142 </a:t>
            </a:r>
            <a:r>
              <a:rPr sz="2200" spc="-57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Flattening </a:t>
            </a:r>
            <a:r>
              <a:rPr sz="2200" spc="580" dirty="0">
                <a:solidFill>
                  <a:srgbClr val="2E2B1F"/>
                </a:solidFill>
                <a:latin typeface="Microsoft Sans Serif"/>
                <a:cs typeface="Microsoft Sans Serif"/>
              </a:rPr>
              <a:t>–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f = 1 / 298.2572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Eccentricity</a:t>
            </a:r>
            <a:r>
              <a:rPr sz="2200" spc="-3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=</a:t>
            </a:r>
            <a:r>
              <a:rPr sz="2200" spc="2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0.00669437999013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60721" y="4267200"/>
            <a:ext cx="3829685" cy="2590800"/>
            <a:chOff x="5260721" y="4267200"/>
            <a:chExt cx="3829685" cy="25908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0721" y="4267200"/>
              <a:ext cx="2790698" cy="25907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531733" y="5648960"/>
              <a:ext cx="548640" cy="396240"/>
            </a:xfrm>
            <a:custGeom>
              <a:avLst/>
              <a:gdLst/>
              <a:ahLst/>
              <a:cxnLst/>
              <a:rect l="l" t="t" r="r" b="b"/>
              <a:pathLst>
                <a:path w="548640" h="396239">
                  <a:moveTo>
                    <a:pt x="71120" y="396239"/>
                  </a:moveTo>
                  <a:lnTo>
                    <a:pt x="43451" y="390651"/>
                  </a:lnTo>
                  <a:lnTo>
                    <a:pt x="20843" y="375410"/>
                  </a:lnTo>
                  <a:lnTo>
                    <a:pt x="5593" y="352804"/>
                  </a:lnTo>
                  <a:lnTo>
                    <a:pt x="0" y="325119"/>
                  </a:lnTo>
                  <a:lnTo>
                    <a:pt x="0" y="71119"/>
                  </a:lnTo>
                  <a:lnTo>
                    <a:pt x="5593" y="43435"/>
                  </a:lnTo>
                  <a:lnTo>
                    <a:pt x="20843" y="20829"/>
                  </a:lnTo>
                  <a:lnTo>
                    <a:pt x="43451" y="5588"/>
                  </a:lnTo>
                  <a:lnTo>
                    <a:pt x="71120" y="0"/>
                  </a:lnTo>
                </a:path>
                <a:path w="548640" h="396239">
                  <a:moveTo>
                    <a:pt x="477520" y="0"/>
                  </a:moveTo>
                  <a:lnTo>
                    <a:pt x="505241" y="5588"/>
                  </a:lnTo>
                  <a:lnTo>
                    <a:pt x="527843" y="20829"/>
                  </a:lnTo>
                  <a:lnTo>
                    <a:pt x="543063" y="43435"/>
                  </a:lnTo>
                  <a:lnTo>
                    <a:pt x="548640" y="71119"/>
                  </a:lnTo>
                  <a:lnTo>
                    <a:pt x="548640" y="325119"/>
                  </a:lnTo>
                  <a:lnTo>
                    <a:pt x="543063" y="352804"/>
                  </a:lnTo>
                  <a:lnTo>
                    <a:pt x="527843" y="375410"/>
                  </a:lnTo>
                  <a:lnTo>
                    <a:pt x="505241" y="390651"/>
                  </a:lnTo>
                  <a:lnTo>
                    <a:pt x="477520" y="396239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458200" y="5486400"/>
            <a:ext cx="685800" cy="6858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imes New Roman"/>
              <a:cs typeface="Times New Roman"/>
            </a:endParaRPr>
          </a:p>
          <a:p>
            <a:pPr marL="23431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17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98230" y="3127525"/>
            <a:ext cx="177800" cy="10471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58"/>
            <a:ext cx="1374775" cy="1402080"/>
          </a:xfrm>
          <a:custGeom>
            <a:avLst/>
            <a:gdLst/>
            <a:ahLst/>
            <a:cxnLst/>
            <a:rect l="l" t="t" r="r" b="b"/>
            <a:pathLst>
              <a:path w="1374775" h="1402080">
                <a:moveTo>
                  <a:pt x="1374775" y="432447"/>
                </a:moveTo>
                <a:lnTo>
                  <a:pt x="1099210" y="156984"/>
                </a:lnTo>
                <a:lnTo>
                  <a:pt x="0" y="0"/>
                </a:lnTo>
                <a:lnTo>
                  <a:pt x="0" y="840689"/>
                </a:lnTo>
                <a:lnTo>
                  <a:pt x="25933" y="1022235"/>
                </a:lnTo>
                <a:lnTo>
                  <a:pt x="405460" y="1401711"/>
                </a:lnTo>
                <a:lnTo>
                  <a:pt x="817689" y="989507"/>
                </a:lnTo>
                <a:lnTo>
                  <a:pt x="967790" y="1139583"/>
                </a:lnTo>
                <a:lnTo>
                  <a:pt x="1310005" y="797318"/>
                </a:lnTo>
                <a:lnTo>
                  <a:pt x="1159941" y="647268"/>
                </a:lnTo>
                <a:lnTo>
                  <a:pt x="1374775" y="432447"/>
                </a:lnTo>
                <a:close/>
              </a:path>
            </a:pathLst>
          </a:custGeom>
          <a:solidFill>
            <a:srgbClr val="A9A47B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17511" y="0"/>
            <a:ext cx="2126615" cy="1480820"/>
          </a:xfrm>
          <a:custGeom>
            <a:avLst/>
            <a:gdLst/>
            <a:ahLst/>
            <a:cxnLst/>
            <a:rect l="l" t="t" r="r" b="b"/>
            <a:pathLst>
              <a:path w="2126615" h="1480820">
                <a:moveTo>
                  <a:pt x="2126488" y="0"/>
                </a:moveTo>
                <a:lnTo>
                  <a:pt x="0" y="0"/>
                </a:lnTo>
                <a:lnTo>
                  <a:pt x="565950" y="719721"/>
                </a:lnTo>
                <a:lnTo>
                  <a:pt x="347599" y="938149"/>
                </a:lnTo>
                <a:lnTo>
                  <a:pt x="833628" y="1424178"/>
                </a:lnTo>
                <a:lnTo>
                  <a:pt x="993914" y="1263954"/>
                </a:lnTo>
                <a:lnTo>
                  <a:pt x="1164463" y="1480820"/>
                </a:lnTo>
                <a:lnTo>
                  <a:pt x="2126488" y="257556"/>
                </a:lnTo>
                <a:lnTo>
                  <a:pt x="2126488" y="0"/>
                </a:lnTo>
                <a:close/>
              </a:path>
            </a:pathLst>
          </a:custGeom>
          <a:solidFill>
            <a:srgbClr val="94A29D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1543" y="6336893"/>
            <a:ext cx="16332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DFDCB7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d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</a:t>
            </a:r>
            <a:r>
              <a:rPr sz="1200" spc="10" dirty="0">
                <a:solidFill>
                  <a:srgbClr val="DFDCB7"/>
                </a:solidFill>
                <a:latin typeface="Calibri"/>
                <a:cs typeface="Calibri"/>
              </a:rPr>
              <a:t>s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d</a:t>
            </a:r>
            <a:r>
              <a:rPr sz="1200" spc="-25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DFDCB7"/>
                </a:solidFill>
                <a:latin typeface="Calibri"/>
                <a:cs typeface="Calibri"/>
              </a:rPr>
              <a:t>y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,</a:t>
            </a: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em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b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er</a:t>
            </a:r>
            <a:r>
              <a:rPr sz="1200" spc="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4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,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89957" y="6428333"/>
            <a:ext cx="10464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022"/>
            <a:ext cx="9144000" cy="6855459"/>
            <a:chOff x="0" y="3022"/>
            <a:chExt cx="9144000" cy="6855459"/>
          </a:xfrm>
        </p:grpSpPr>
        <p:sp>
          <p:nvSpPr>
            <p:cNvPr id="7" name="object 7"/>
            <p:cNvSpPr/>
            <p:nvPr/>
          </p:nvSpPr>
          <p:spPr>
            <a:xfrm>
              <a:off x="5982208" y="6115494"/>
              <a:ext cx="1121410" cy="742950"/>
            </a:xfrm>
            <a:custGeom>
              <a:avLst/>
              <a:gdLst/>
              <a:ahLst/>
              <a:cxnLst/>
              <a:rect l="l" t="t" r="r" b="b"/>
              <a:pathLst>
                <a:path w="1121409" h="742950">
                  <a:moveTo>
                    <a:pt x="560450" y="0"/>
                  </a:moveTo>
                  <a:lnTo>
                    <a:pt x="0" y="742505"/>
                  </a:lnTo>
                  <a:lnTo>
                    <a:pt x="1120901" y="742505"/>
                  </a:lnTo>
                  <a:lnTo>
                    <a:pt x="560450" y="0"/>
                  </a:lnTo>
                  <a:close/>
                </a:path>
              </a:pathLst>
            </a:custGeom>
            <a:solidFill>
              <a:srgbClr val="A9A47B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22"/>
              <a:ext cx="9143999" cy="66008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703061" y="6453136"/>
              <a:ext cx="611505" cy="405130"/>
            </a:xfrm>
            <a:custGeom>
              <a:avLst/>
              <a:gdLst/>
              <a:ahLst/>
              <a:cxnLst/>
              <a:rect l="l" t="t" r="r" b="b"/>
              <a:pathLst>
                <a:path w="611504" h="405129">
                  <a:moveTo>
                    <a:pt x="305562" y="0"/>
                  </a:moveTo>
                  <a:lnTo>
                    <a:pt x="0" y="404863"/>
                  </a:lnTo>
                  <a:lnTo>
                    <a:pt x="611124" y="404863"/>
                  </a:lnTo>
                  <a:lnTo>
                    <a:pt x="305562" y="0"/>
                  </a:lnTo>
                  <a:close/>
                </a:path>
              </a:pathLst>
            </a:custGeom>
            <a:solidFill>
              <a:srgbClr val="A9A47B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406515"/>
            <a:chOff x="0" y="0"/>
            <a:chExt cx="9144000" cy="64065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87315"/>
            </a:xfrm>
            <a:custGeom>
              <a:avLst/>
              <a:gdLst/>
              <a:ahLst/>
              <a:cxnLst/>
              <a:rect l="l" t="t" r="r" b="b"/>
              <a:pathLst>
                <a:path w="9144000" h="5187315">
                  <a:moveTo>
                    <a:pt x="9144000" y="0"/>
                  </a:moveTo>
                  <a:lnTo>
                    <a:pt x="0" y="0"/>
                  </a:lnTo>
                  <a:lnTo>
                    <a:pt x="0" y="5187188"/>
                  </a:lnTo>
                  <a:lnTo>
                    <a:pt x="9144000" y="518718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94A2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536448"/>
              <a:ext cx="8534400" cy="56845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344" y="551992"/>
              <a:ext cx="8249284" cy="5400040"/>
            </a:xfrm>
            <a:custGeom>
              <a:avLst/>
              <a:gdLst/>
              <a:ahLst/>
              <a:cxnLst/>
              <a:rect l="l" t="t" r="r" b="b"/>
              <a:pathLst>
                <a:path w="8249284" h="5400040">
                  <a:moveTo>
                    <a:pt x="8249284" y="0"/>
                  </a:moveTo>
                  <a:lnTo>
                    <a:pt x="0" y="0"/>
                  </a:lnTo>
                  <a:lnTo>
                    <a:pt x="0" y="5399913"/>
                  </a:lnTo>
                  <a:lnTo>
                    <a:pt x="8249284" y="5399913"/>
                  </a:lnTo>
                  <a:lnTo>
                    <a:pt x="8249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650" y="756462"/>
              <a:ext cx="7886700" cy="49932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47344" y="6253569"/>
              <a:ext cx="8250555" cy="152400"/>
            </a:xfrm>
            <a:custGeom>
              <a:avLst/>
              <a:gdLst/>
              <a:ahLst/>
              <a:cxnLst/>
              <a:rect l="l" t="t" r="r" b="b"/>
              <a:pathLst>
                <a:path w="8250555" h="152400">
                  <a:moveTo>
                    <a:pt x="0" y="152400"/>
                  </a:moveTo>
                  <a:lnTo>
                    <a:pt x="8250123" y="152400"/>
                  </a:lnTo>
                  <a:lnTo>
                    <a:pt x="8250123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94A2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07542" y="6472834"/>
            <a:ext cx="16332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DFDCB7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d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</a:t>
            </a:r>
            <a:r>
              <a:rPr sz="1200" spc="10" dirty="0">
                <a:solidFill>
                  <a:srgbClr val="DFDCB7"/>
                </a:solidFill>
                <a:latin typeface="Calibri"/>
                <a:cs typeface="Calibri"/>
              </a:rPr>
              <a:t>s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d</a:t>
            </a:r>
            <a:r>
              <a:rPr sz="1200" spc="-25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DFDCB7"/>
                </a:solidFill>
                <a:latin typeface="Calibri"/>
                <a:cs typeface="Calibri"/>
              </a:rPr>
              <a:t>y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,</a:t>
            </a: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em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b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er</a:t>
            </a:r>
            <a:r>
              <a:rPr sz="1200" spc="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4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,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89957" y="6564274"/>
            <a:ext cx="10464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5764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7744" y="496265"/>
            <a:ext cx="22739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90" dirty="0">
                <a:solidFill>
                  <a:srgbClr val="FFFFFF"/>
                </a:solidFill>
                <a:latin typeface="Cambria"/>
                <a:cs typeface="Cambria"/>
              </a:rPr>
              <a:t>OBJECTIVES</a:t>
            </a:r>
            <a:endParaRPr sz="35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37323" y="6542938"/>
            <a:ext cx="1958339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880235" algn="l"/>
              </a:tabLst>
            </a:pPr>
            <a:r>
              <a:rPr sz="1000" spc="-10" dirty="0">
                <a:solidFill>
                  <a:srgbClr val="A89D7E"/>
                </a:solidFill>
                <a:latin typeface="Calibri"/>
                <a:cs typeface="Calibri"/>
              </a:rPr>
              <a:t>W</a:t>
            </a:r>
            <a:r>
              <a:rPr sz="1000" spc="5" dirty="0">
                <a:solidFill>
                  <a:srgbClr val="A89D7E"/>
                </a:solidFill>
                <a:latin typeface="Calibri"/>
                <a:cs typeface="Calibri"/>
              </a:rPr>
              <a:t>ed</a:t>
            </a:r>
            <a:r>
              <a:rPr sz="1000" dirty="0">
                <a:solidFill>
                  <a:srgbClr val="A89D7E"/>
                </a:solidFill>
                <a:latin typeface="Calibri"/>
                <a:cs typeface="Calibri"/>
              </a:rPr>
              <a:t>n</a:t>
            </a:r>
            <a:r>
              <a:rPr sz="1000" spc="5" dirty="0">
                <a:solidFill>
                  <a:srgbClr val="A89D7E"/>
                </a:solidFill>
                <a:latin typeface="Calibri"/>
                <a:cs typeface="Calibri"/>
              </a:rPr>
              <a:t>e</a:t>
            </a:r>
            <a:r>
              <a:rPr sz="1000" spc="-10" dirty="0">
                <a:solidFill>
                  <a:srgbClr val="A89D7E"/>
                </a:solidFill>
                <a:latin typeface="Calibri"/>
                <a:cs typeface="Calibri"/>
              </a:rPr>
              <a:t>s</a:t>
            </a:r>
            <a:r>
              <a:rPr sz="1000" dirty="0">
                <a:solidFill>
                  <a:srgbClr val="A89D7E"/>
                </a:solidFill>
                <a:latin typeface="Calibri"/>
                <a:cs typeface="Calibri"/>
              </a:rPr>
              <a:t>d</a:t>
            </a:r>
            <a:r>
              <a:rPr sz="1000" spc="-5" dirty="0">
                <a:solidFill>
                  <a:srgbClr val="A89D7E"/>
                </a:solidFill>
                <a:latin typeface="Calibri"/>
                <a:cs typeface="Calibri"/>
              </a:rPr>
              <a:t>a</a:t>
            </a:r>
            <a:r>
              <a:rPr sz="1000" dirty="0">
                <a:solidFill>
                  <a:srgbClr val="A89D7E"/>
                </a:solidFill>
                <a:latin typeface="Calibri"/>
                <a:cs typeface="Calibri"/>
              </a:rPr>
              <a:t>y,</a:t>
            </a:r>
            <a:r>
              <a:rPr sz="1000" spc="-50" dirty="0">
                <a:solidFill>
                  <a:srgbClr val="A89D7E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A89D7E"/>
                </a:solidFill>
                <a:latin typeface="Calibri"/>
                <a:cs typeface="Calibri"/>
              </a:rPr>
              <a:t>S</a:t>
            </a:r>
            <a:r>
              <a:rPr sz="1000" spc="5" dirty="0">
                <a:solidFill>
                  <a:srgbClr val="A89D7E"/>
                </a:solidFill>
                <a:latin typeface="Calibri"/>
                <a:cs typeface="Calibri"/>
              </a:rPr>
              <a:t>ep</a:t>
            </a:r>
            <a:r>
              <a:rPr sz="1000" spc="-5" dirty="0">
                <a:solidFill>
                  <a:srgbClr val="A89D7E"/>
                </a:solidFill>
                <a:latin typeface="Calibri"/>
                <a:cs typeface="Calibri"/>
              </a:rPr>
              <a:t>t</a:t>
            </a:r>
            <a:r>
              <a:rPr sz="1000" spc="5" dirty="0">
                <a:solidFill>
                  <a:srgbClr val="A89D7E"/>
                </a:solidFill>
                <a:latin typeface="Calibri"/>
                <a:cs typeface="Calibri"/>
              </a:rPr>
              <a:t>e</a:t>
            </a:r>
            <a:r>
              <a:rPr sz="1000" spc="10" dirty="0">
                <a:solidFill>
                  <a:srgbClr val="A89D7E"/>
                </a:solidFill>
                <a:latin typeface="Calibri"/>
                <a:cs typeface="Calibri"/>
              </a:rPr>
              <a:t>m</a:t>
            </a:r>
            <a:r>
              <a:rPr sz="1000" dirty="0">
                <a:solidFill>
                  <a:srgbClr val="A89D7E"/>
                </a:solidFill>
                <a:latin typeface="Calibri"/>
                <a:cs typeface="Calibri"/>
              </a:rPr>
              <a:t>ber</a:t>
            </a:r>
            <a:r>
              <a:rPr sz="1000" spc="-30" dirty="0">
                <a:solidFill>
                  <a:srgbClr val="A89D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89D7E"/>
                </a:solidFill>
                <a:latin typeface="Calibri"/>
                <a:cs typeface="Calibri"/>
              </a:rPr>
              <a:t>4</a:t>
            </a:r>
            <a:r>
              <a:rPr sz="1000" dirty="0">
                <a:solidFill>
                  <a:srgbClr val="A89D7E"/>
                </a:solidFill>
                <a:latin typeface="Calibri"/>
                <a:cs typeface="Calibri"/>
              </a:rPr>
              <a:t>, </a:t>
            </a:r>
            <a:r>
              <a:rPr sz="1000" spc="-5" dirty="0">
                <a:solidFill>
                  <a:srgbClr val="A89D7E"/>
                </a:solidFill>
                <a:latin typeface="Calibri"/>
                <a:cs typeface="Calibri"/>
              </a:rPr>
              <a:t>202</a:t>
            </a:r>
            <a:r>
              <a:rPr sz="1000" spc="5" dirty="0">
                <a:solidFill>
                  <a:srgbClr val="A89D7E"/>
                </a:solidFill>
                <a:latin typeface="Calibri"/>
                <a:cs typeface="Calibri"/>
              </a:rPr>
              <a:t>4</a:t>
            </a:r>
            <a:r>
              <a:rPr sz="1000" dirty="0">
                <a:solidFill>
                  <a:srgbClr val="A89D7E"/>
                </a:solidFill>
                <a:latin typeface="Calibri"/>
                <a:cs typeface="Calibri"/>
              </a:rPr>
              <a:t>	</a:t>
            </a:r>
            <a:r>
              <a:rPr sz="1000" spc="5" dirty="0">
                <a:solidFill>
                  <a:srgbClr val="A89D7E"/>
                </a:solidFill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83868" y="2875340"/>
            <a:ext cx="1721240" cy="155924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56458" y="5067427"/>
            <a:ext cx="3996690" cy="7194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500" spc="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5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E2B1F"/>
                </a:solidFill>
                <a:latin typeface="Calibri"/>
                <a:cs typeface="Calibri"/>
              </a:rPr>
              <a:t>primary</a:t>
            </a:r>
            <a:r>
              <a:rPr sz="15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2E2B1F"/>
                </a:solidFill>
                <a:latin typeface="Calibri"/>
                <a:cs typeface="Calibri"/>
              </a:rPr>
              <a:t>objective</a:t>
            </a:r>
            <a:r>
              <a:rPr sz="15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5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2E2B1F"/>
                </a:solidFill>
                <a:latin typeface="Calibri"/>
                <a:cs typeface="Calibri"/>
              </a:rPr>
              <a:t>this lecture</a:t>
            </a:r>
            <a:r>
              <a:rPr sz="15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1500" spc="-15" dirty="0">
                <a:solidFill>
                  <a:srgbClr val="2E2B1F"/>
                </a:solidFill>
                <a:latin typeface="Cambria"/>
                <a:cs typeface="Cambria"/>
              </a:rPr>
              <a:t>to</a:t>
            </a:r>
            <a:r>
              <a:rPr sz="1500" spc="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500" spc="-5" dirty="0">
                <a:solidFill>
                  <a:srgbClr val="2E2B1F"/>
                </a:solidFill>
                <a:latin typeface="Cambria"/>
                <a:cs typeface="Cambria"/>
              </a:rPr>
              <a:t>provide</a:t>
            </a:r>
            <a:r>
              <a:rPr sz="1500" spc="-4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500" spc="5" dirty="0">
                <a:solidFill>
                  <a:srgbClr val="2E2B1F"/>
                </a:solidFill>
                <a:latin typeface="Cambria"/>
                <a:cs typeface="Cambria"/>
              </a:rPr>
              <a:t>a</a:t>
            </a:r>
            <a:endParaRPr sz="15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500" spc="-5" dirty="0">
                <a:solidFill>
                  <a:srgbClr val="2E2B1F"/>
                </a:solidFill>
                <a:latin typeface="Cambria"/>
                <a:cs typeface="Cambria"/>
              </a:rPr>
              <a:t>broad</a:t>
            </a:r>
            <a:r>
              <a:rPr sz="15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500" spc="-5" dirty="0">
                <a:solidFill>
                  <a:srgbClr val="2E2B1F"/>
                </a:solidFill>
                <a:latin typeface="Calibri"/>
                <a:cs typeface="Calibri"/>
              </a:rPr>
              <a:t>overview</a:t>
            </a:r>
            <a:r>
              <a:rPr sz="15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E2B1F"/>
                </a:solidFill>
                <a:latin typeface="Cambria"/>
                <a:cs typeface="Cambria"/>
              </a:rPr>
              <a:t>about</a:t>
            </a:r>
            <a:r>
              <a:rPr sz="1500" spc="-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1500" spc="-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2E2B1F"/>
                </a:solidFill>
                <a:latin typeface="Cambria"/>
                <a:cs typeface="Cambria"/>
              </a:rPr>
              <a:t>Datums</a:t>
            </a:r>
            <a:r>
              <a:rPr sz="1500" spc="-4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500" spc="-5" dirty="0">
                <a:solidFill>
                  <a:srgbClr val="2E2B1F"/>
                </a:solidFill>
                <a:latin typeface="Calibri"/>
                <a:cs typeface="Calibri"/>
              </a:rPr>
              <a:t>Projections</a:t>
            </a:r>
            <a:endParaRPr sz="15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  <a:spcBef>
                <a:spcPts val="25"/>
              </a:spcBef>
            </a:pPr>
            <a:r>
              <a:rPr sz="1500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500" spc="2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2E2B1F"/>
                </a:solidFill>
                <a:latin typeface="Cambria"/>
                <a:cs typeface="Cambria"/>
              </a:rPr>
              <a:t>Coordinate</a:t>
            </a:r>
            <a:r>
              <a:rPr sz="1500" spc="-2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500" spc="-10" dirty="0">
                <a:solidFill>
                  <a:srgbClr val="2E2B1F"/>
                </a:solidFill>
                <a:latin typeface="Calibri"/>
                <a:cs typeface="Calibri"/>
              </a:rPr>
              <a:t>systems</a:t>
            </a:r>
            <a:r>
              <a:rPr sz="15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E2B1F"/>
                </a:solidFill>
                <a:latin typeface="Cambria"/>
                <a:cs typeface="Cambria"/>
              </a:rPr>
              <a:t>its</a:t>
            </a:r>
            <a:r>
              <a:rPr sz="1500" spc="-3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1500" spc="5" dirty="0">
                <a:solidFill>
                  <a:srgbClr val="2E2B1F"/>
                </a:solidFill>
                <a:latin typeface="Cambria"/>
                <a:cs typeface="Cambria"/>
              </a:rPr>
              <a:t>uses</a:t>
            </a:r>
            <a:endParaRPr sz="15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58"/>
            <a:ext cx="1374775" cy="1402080"/>
          </a:xfrm>
          <a:custGeom>
            <a:avLst/>
            <a:gdLst/>
            <a:ahLst/>
            <a:cxnLst/>
            <a:rect l="l" t="t" r="r" b="b"/>
            <a:pathLst>
              <a:path w="1374775" h="1402080">
                <a:moveTo>
                  <a:pt x="1374775" y="432447"/>
                </a:moveTo>
                <a:lnTo>
                  <a:pt x="1099210" y="156984"/>
                </a:lnTo>
                <a:lnTo>
                  <a:pt x="0" y="0"/>
                </a:lnTo>
                <a:lnTo>
                  <a:pt x="0" y="840689"/>
                </a:lnTo>
                <a:lnTo>
                  <a:pt x="25933" y="1022235"/>
                </a:lnTo>
                <a:lnTo>
                  <a:pt x="405460" y="1401711"/>
                </a:lnTo>
                <a:lnTo>
                  <a:pt x="817689" y="989507"/>
                </a:lnTo>
                <a:lnTo>
                  <a:pt x="967790" y="1139583"/>
                </a:lnTo>
                <a:lnTo>
                  <a:pt x="1310005" y="797318"/>
                </a:lnTo>
                <a:lnTo>
                  <a:pt x="1159941" y="647268"/>
                </a:lnTo>
                <a:lnTo>
                  <a:pt x="1374775" y="432447"/>
                </a:lnTo>
                <a:close/>
              </a:path>
            </a:pathLst>
          </a:custGeom>
          <a:solidFill>
            <a:srgbClr val="A9A47B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17511" y="0"/>
            <a:ext cx="2126615" cy="1480820"/>
          </a:xfrm>
          <a:custGeom>
            <a:avLst/>
            <a:gdLst/>
            <a:ahLst/>
            <a:cxnLst/>
            <a:rect l="l" t="t" r="r" b="b"/>
            <a:pathLst>
              <a:path w="2126615" h="1480820">
                <a:moveTo>
                  <a:pt x="2126488" y="0"/>
                </a:moveTo>
                <a:lnTo>
                  <a:pt x="0" y="0"/>
                </a:lnTo>
                <a:lnTo>
                  <a:pt x="565950" y="719721"/>
                </a:lnTo>
                <a:lnTo>
                  <a:pt x="347599" y="938149"/>
                </a:lnTo>
                <a:lnTo>
                  <a:pt x="833628" y="1424178"/>
                </a:lnTo>
                <a:lnTo>
                  <a:pt x="993914" y="1263954"/>
                </a:lnTo>
                <a:lnTo>
                  <a:pt x="1164463" y="1480820"/>
                </a:lnTo>
                <a:lnTo>
                  <a:pt x="2126488" y="257556"/>
                </a:lnTo>
                <a:lnTo>
                  <a:pt x="2126488" y="0"/>
                </a:lnTo>
                <a:close/>
              </a:path>
            </a:pathLst>
          </a:custGeom>
          <a:solidFill>
            <a:srgbClr val="94A29D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1543" y="6336893"/>
            <a:ext cx="16332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DFDCB7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d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</a:t>
            </a:r>
            <a:r>
              <a:rPr sz="1200" spc="10" dirty="0">
                <a:solidFill>
                  <a:srgbClr val="DFDCB7"/>
                </a:solidFill>
                <a:latin typeface="Calibri"/>
                <a:cs typeface="Calibri"/>
              </a:rPr>
              <a:t>s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d</a:t>
            </a:r>
            <a:r>
              <a:rPr sz="1200" spc="-25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DFDCB7"/>
                </a:solidFill>
                <a:latin typeface="Calibri"/>
                <a:cs typeface="Calibri"/>
              </a:rPr>
              <a:t>y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,</a:t>
            </a: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em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b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er</a:t>
            </a:r>
            <a:r>
              <a:rPr sz="1200" spc="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4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,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89957" y="6428333"/>
            <a:ext cx="10464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8304" y="236791"/>
            <a:ext cx="8889365" cy="6621780"/>
            <a:chOff x="58304" y="236791"/>
            <a:chExt cx="8889365" cy="6621780"/>
          </a:xfrm>
        </p:grpSpPr>
        <p:sp>
          <p:nvSpPr>
            <p:cNvPr id="7" name="object 7"/>
            <p:cNvSpPr/>
            <p:nvPr/>
          </p:nvSpPr>
          <p:spPr>
            <a:xfrm>
              <a:off x="5982207" y="6115494"/>
              <a:ext cx="1121410" cy="742950"/>
            </a:xfrm>
            <a:custGeom>
              <a:avLst/>
              <a:gdLst/>
              <a:ahLst/>
              <a:cxnLst/>
              <a:rect l="l" t="t" r="r" b="b"/>
              <a:pathLst>
                <a:path w="1121409" h="742950">
                  <a:moveTo>
                    <a:pt x="560450" y="0"/>
                  </a:moveTo>
                  <a:lnTo>
                    <a:pt x="0" y="742505"/>
                  </a:lnTo>
                  <a:lnTo>
                    <a:pt x="1120901" y="742505"/>
                  </a:lnTo>
                  <a:lnTo>
                    <a:pt x="560450" y="0"/>
                  </a:lnTo>
                  <a:close/>
                </a:path>
              </a:pathLst>
            </a:custGeom>
            <a:solidFill>
              <a:srgbClr val="A9A47B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04" y="236791"/>
              <a:ext cx="8888857" cy="64449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703061" y="6453136"/>
              <a:ext cx="611505" cy="405130"/>
            </a:xfrm>
            <a:custGeom>
              <a:avLst/>
              <a:gdLst/>
              <a:ahLst/>
              <a:cxnLst/>
              <a:rect l="l" t="t" r="r" b="b"/>
              <a:pathLst>
                <a:path w="611504" h="405129">
                  <a:moveTo>
                    <a:pt x="305562" y="0"/>
                  </a:moveTo>
                  <a:lnTo>
                    <a:pt x="0" y="404863"/>
                  </a:lnTo>
                  <a:lnTo>
                    <a:pt x="611124" y="404863"/>
                  </a:lnTo>
                  <a:lnTo>
                    <a:pt x="305562" y="0"/>
                  </a:lnTo>
                  <a:close/>
                </a:path>
              </a:pathLst>
            </a:custGeom>
            <a:solidFill>
              <a:srgbClr val="A9A47B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136" y="353567"/>
              <a:ext cx="8653272" cy="62240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9620" y="546861"/>
              <a:ext cx="8105140" cy="5677535"/>
            </a:xfrm>
            <a:custGeom>
              <a:avLst/>
              <a:gdLst/>
              <a:ahLst/>
              <a:cxnLst/>
              <a:rect l="l" t="t" r="r" b="b"/>
              <a:pathLst>
                <a:path w="8105140" h="5677535">
                  <a:moveTo>
                    <a:pt x="7916100" y="0"/>
                  </a:moveTo>
                  <a:lnTo>
                    <a:pt x="0" y="276351"/>
                  </a:lnTo>
                  <a:lnTo>
                    <a:pt x="188595" y="5677217"/>
                  </a:lnTo>
                  <a:lnTo>
                    <a:pt x="8104822" y="5400776"/>
                  </a:lnTo>
                  <a:lnTo>
                    <a:pt x="7916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7969" y="545211"/>
              <a:ext cx="8108315" cy="5680710"/>
            </a:xfrm>
            <a:custGeom>
              <a:avLst/>
              <a:gdLst/>
              <a:ahLst/>
              <a:cxnLst/>
              <a:rect l="l" t="t" r="r" b="b"/>
              <a:pathLst>
                <a:path w="8108315" h="5680710">
                  <a:moveTo>
                    <a:pt x="7919402" y="0"/>
                  </a:moveTo>
                  <a:lnTo>
                    <a:pt x="0" y="276478"/>
                  </a:lnTo>
                  <a:lnTo>
                    <a:pt x="188722" y="5680506"/>
                  </a:lnTo>
                  <a:lnTo>
                    <a:pt x="207270" y="5679859"/>
                  </a:lnTo>
                  <a:lnTo>
                    <a:pt x="189331" y="5679859"/>
                  </a:lnTo>
                  <a:lnTo>
                    <a:pt x="660" y="277113"/>
                  </a:lnTo>
                  <a:lnTo>
                    <a:pt x="7918767" y="635"/>
                  </a:lnTo>
                  <a:lnTo>
                    <a:pt x="7919424" y="635"/>
                  </a:lnTo>
                  <a:lnTo>
                    <a:pt x="7919402" y="0"/>
                  </a:lnTo>
                  <a:close/>
                </a:path>
                <a:path w="8108315" h="5680710">
                  <a:moveTo>
                    <a:pt x="7919424" y="635"/>
                  </a:moveTo>
                  <a:lnTo>
                    <a:pt x="7918767" y="635"/>
                  </a:lnTo>
                  <a:lnTo>
                    <a:pt x="8107362" y="5403354"/>
                  </a:lnTo>
                  <a:lnTo>
                    <a:pt x="189331" y="5679859"/>
                  </a:lnTo>
                  <a:lnTo>
                    <a:pt x="207270" y="5679859"/>
                  </a:lnTo>
                  <a:lnTo>
                    <a:pt x="8107997" y="5403964"/>
                  </a:lnTo>
                  <a:lnTo>
                    <a:pt x="7919424" y="635"/>
                  </a:lnTo>
                  <a:close/>
                </a:path>
                <a:path w="8108315" h="5680710">
                  <a:moveTo>
                    <a:pt x="7918132" y="1269"/>
                  </a:moveTo>
                  <a:lnTo>
                    <a:pt x="1320" y="277749"/>
                  </a:lnTo>
                  <a:lnTo>
                    <a:pt x="189941" y="5679198"/>
                  </a:lnTo>
                  <a:lnTo>
                    <a:pt x="246310" y="5677230"/>
                  </a:lnTo>
                  <a:lnTo>
                    <a:pt x="191782" y="5677230"/>
                  </a:lnTo>
                  <a:lnTo>
                    <a:pt x="3289" y="279526"/>
                  </a:lnTo>
                  <a:lnTo>
                    <a:pt x="7916227" y="3301"/>
                  </a:lnTo>
                  <a:lnTo>
                    <a:pt x="7918203" y="3301"/>
                  </a:lnTo>
                  <a:lnTo>
                    <a:pt x="7918132" y="1269"/>
                  </a:lnTo>
                  <a:close/>
                </a:path>
                <a:path w="8108315" h="5680710">
                  <a:moveTo>
                    <a:pt x="7918203" y="3301"/>
                  </a:moveTo>
                  <a:lnTo>
                    <a:pt x="7916227" y="3301"/>
                  </a:lnTo>
                  <a:lnTo>
                    <a:pt x="8104822" y="5400903"/>
                  </a:lnTo>
                  <a:lnTo>
                    <a:pt x="191782" y="5677230"/>
                  </a:lnTo>
                  <a:lnTo>
                    <a:pt x="246310" y="5677230"/>
                  </a:lnTo>
                  <a:lnTo>
                    <a:pt x="8106727" y="5402732"/>
                  </a:lnTo>
                  <a:lnTo>
                    <a:pt x="7918203" y="3301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668" y="879385"/>
              <a:ext cx="7598790" cy="501658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048505" y="6428333"/>
            <a:ext cx="10464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8E8D8B"/>
                </a:solidFill>
                <a:latin typeface="Calibri"/>
                <a:cs typeface="Calibri"/>
              </a:rPr>
              <a:t>Yogachandar</a:t>
            </a:r>
            <a:r>
              <a:rPr sz="1200" spc="-40" dirty="0">
                <a:solidFill>
                  <a:srgbClr val="8E8D8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E8D8B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8E8D8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E8D8B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57950" y="6356350"/>
            <a:ext cx="2057400" cy="365125"/>
          </a:xfrm>
          <a:custGeom>
            <a:avLst/>
            <a:gdLst/>
            <a:ahLst/>
            <a:cxnLst/>
            <a:rect l="l" t="t" r="r" b="b"/>
            <a:pathLst>
              <a:path w="2057400" h="365125">
                <a:moveTo>
                  <a:pt x="65531" y="365125"/>
                </a:moveTo>
                <a:lnTo>
                  <a:pt x="40022" y="359975"/>
                </a:lnTo>
                <a:lnTo>
                  <a:pt x="19192" y="345932"/>
                </a:lnTo>
                <a:lnTo>
                  <a:pt x="5149" y="325102"/>
                </a:lnTo>
                <a:lnTo>
                  <a:pt x="0" y="299593"/>
                </a:lnTo>
                <a:lnTo>
                  <a:pt x="0" y="65531"/>
                </a:lnTo>
                <a:lnTo>
                  <a:pt x="5149" y="40022"/>
                </a:lnTo>
                <a:lnTo>
                  <a:pt x="19192" y="19192"/>
                </a:lnTo>
                <a:lnTo>
                  <a:pt x="40022" y="5149"/>
                </a:lnTo>
                <a:lnTo>
                  <a:pt x="65531" y="0"/>
                </a:lnTo>
              </a:path>
              <a:path w="2057400" h="365125">
                <a:moveTo>
                  <a:pt x="1991868" y="0"/>
                </a:moveTo>
                <a:lnTo>
                  <a:pt x="2017377" y="5149"/>
                </a:lnTo>
                <a:lnTo>
                  <a:pt x="2038207" y="19192"/>
                </a:lnTo>
                <a:lnTo>
                  <a:pt x="2052250" y="40022"/>
                </a:lnTo>
                <a:lnTo>
                  <a:pt x="2057400" y="65531"/>
                </a:lnTo>
                <a:lnTo>
                  <a:pt x="2057400" y="299593"/>
                </a:lnTo>
                <a:lnTo>
                  <a:pt x="2052250" y="325102"/>
                </a:lnTo>
                <a:lnTo>
                  <a:pt x="2038207" y="345932"/>
                </a:lnTo>
                <a:lnTo>
                  <a:pt x="2017377" y="359975"/>
                </a:lnTo>
                <a:lnTo>
                  <a:pt x="1991868" y="365125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41030" y="6428333"/>
            <a:ext cx="1784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E8D8B"/>
                </a:solidFill>
                <a:latin typeface="Calibri"/>
                <a:cs typeface="Calibri"/>
              </a:rPr>
              <a:t>21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4967" y="333501"/>
            <a:ext cx="38131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latin typeface="Arial"/>
                <a:cs typeface="Arial"/>
              </a:rPr>
              <a:t>DIVISIONS</a:t>
            </a:r>
            <a:r>
              <a:rPr sz="2800" b="1" spc="-135" dirty="0">
                <a:latin typeface="Arial"/>
                <a:cs typeface="Arial"/>
              </a:rPr>
              <a:t> </a:t>
            </a:r>
            <a:r>
              <a:rPr sz="2800" b="1" spc="5" dirty="0">
                <a:latin typeface="Arial"/>
                <a:cs typeface="Arial"/>
              </a:rPr>
              <a:t>ON</a:t>
            </a:r>
            <a:r>
              <a:rPr sz="2800" b="1" spc="-2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GLOBE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744" y="865454"/>
            <a:ext cx="6795770" cy="939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globe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/earth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further 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divided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origin.</a:t>
            </a:r>
            <a:endParaRPr sz="2000">
              <a:latin typeface="Microsoft Sans Serif"/>
              <a:cs typeface="Microsoft Sans Serif"/>
            </a:endParaRPr>
          </a:p>
          <a:p>
            <a:pPr marL="25400" marR="17780">
              <a:lnSpc>
                <a:spcPct val="100000"/>
              </a:lnSpc>
              <a:tabLst>
                <a:tab pos="1869439" algn="l"/>
              </a:tabLst>
            </a:pP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origin	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-180</a:t>
            </a:r>
            <a:r>
              <a:rPr sz="2025" spc="-15" baseline="24691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025" spc="30" baseline="2469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West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origin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180</a:t>
            </a:r>
            <a:r>
              <a:rPr sz="2025" spc="-7" baseline="24691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025" spc="30" baseline="2469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East. </a:t>
            </a:r>
            <a:r>
              <a:rPr sz="2000" spc="-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origin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90</a:t>
            </a:r>
            <a:r>
              <a:rPr sz="2025" spc="-7" baseline="24691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025" spc="277" baseline="2469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North</a:t>
            </a:r>
            <a:r>
              <a:rPr sz="2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90</a:t>
            </a:r>
            <a:r>
              <a:rPr sz="2025" spc="-7" baseline="24691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025" spc="284" baseline="24691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South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2209800"/>
            <a:ext cx="7843139" cy="26352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585" y="4855648"/>
            <a:ext cx="5255260" cy="94043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300"/>
              </a:spcBef>
            </a:pP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Lines</a:t>
            </a:r>
            <a:r>
              <a:rPr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“parallels”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called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Latitudes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(</a:t>
            </a:r>
            <a:r>
              <a:rPr sz="2000" spc="5" dirty="0">
                <a:solidFill>
                  <a:srgbClr val="FFFFFF"/>
                </a:solidFill>
                <a:latin typeface="Symbol"/>
                <a:cs typeface="Symbol"/>
              </a:rPr>
              <a:t>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)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Lines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“meridians”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called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Longitudes</a:t>
            </a: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(</a:t>
            </a:r>
            <a:r>
              <a:rPr sz="2000" spc="10" dirty="0">
                <a:solidFill>
                  <a:srgbClr val="FFFFFF"/>
                </a:solidFill>
                <a:latin typeface="Symbol"/>
                <a:cs typeface="Symbol"/>
              </a:rPr>
              <a:t>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)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733" y="0"/>
            <a:ext cx="9146876" cy="68584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55723" y="111070"/>
            <a:ext cx="5429250" cy="67246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484"/>
              </a:spcBef>
            </a:pP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TYPES</a:t>
            </a:r>
            <a:r>
              <a:rPr sz="18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Arial"/>
                <a:cs typeface="Arial"/>
              </a:rPr>
              <a:t>OF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ELLIPSOIDS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sz="1800" b="1" spc="-10" dirty="0">
                <a:solidFill>
                  <a:srgbClr val="001F5F"/>
                </a:solidFill>
                <a:latin typeface="Arial"/>
                <a:cs typeface="Arial"/>
              </a:rPr>
              <a:t>(GLOBAL</a:t>
            </a:r>
            <a:r>
              <a:rPr sz="1800" b="1" spc="-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sz="1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Arial"/>
                <a:cs typeface="Arial"/>
              </a:rPr>
              <a:t>LOCAL</a:t>
            </a:r>
            <a:r>
              <a:rPr sz="18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REFERENCE</a:t>
            </a:r>
            <a:r>
              <a:rPr sz="18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ELLIPSOIDS)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1640" y="923036"/>
            <a:ext cx="378142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085850" algn="l"/>
                <a:tab pos="2546350" algn="l"/>
              </a:tabLst>
            </a:pPr>
            <a:r>
              <a:rPr sz="26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G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lobal	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reference	</a:t>
            </a:r>
            <a:r>
              <a:rPr sz="24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Ellipsoid: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13579" y="947420"/>
            <a:ext cx="4211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0565" algn="l"/>
                <a:tab pos="1795780" algn="l"/>
                <a:tab pos="2216785" algn="l"/>
                <a:tab pos="3347720" algn="l"/>
                <a:tab pos="3775075" algn="l"/>
              </a:tabLst>
            </a:pPr>
            <a:r>
              <a:rPr sz="2400" spc="20" dirty="0">
                <a:solidFill>
                  <a:srgbClr val="2E2B1F"/>
                </a:solidFill>
                <a:latin typeface="Microsoft Sans Serif"/>
                <a:cs typeface="Microsoft Sans Serif"/>
              </a:rPr>
              <a:t>T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h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	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C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en</a:t>
            </a:r>
            <a:r>
              <a:rPr sz="2400" spc="-20" dirty="0">
                <a:solidFill>
                  <a:srgbClr val="2E2B1F"/>
                </a:solidFill>
                <a:latin typeface="Microsoft Sans Serif"/>
                <a:cs typeface="Microsoft Sans Serif"/>
              </a:rPr>
              <a:t>t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er	</a:t>
            </a:r>
            <a:r>
              <a:rPr sz="24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o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f	Gr</a:t>
            </a:r>
            <a:r>
              <a:rPr sz="2400" spc="10" dirty="0">
                <a:solidFill>
                  <a:srgbClr val="2E2B1F"/>
                </a:solidFill>
                <a:latin typeface="Microsoft Sans Serif"/>
                <a:cs typeface="Microsoft Sans Serif"/>
              </a:rPr>
              <a:t>a</a:t>
            </a:r>
            <a:r>
              <a:rPr sz="2400" spc="-25" dirty="0">
                <a:solidFill>
                  <a:srgbClr val="2E2B1F"/>
                </a:solidFill>
                <a:latin typeface="Microsoft Sans Serif"/>
                <a:cs typeface="Microsoft Sans Serif"/>
              </a:rPr>
              <a:t>v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ity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	</a:t>
            </a:r>
            <a:r>
              <a:rPr sz="2400" spc="10" dirty="0">
                <a:solidFill>
                  <a:srgbClr val="2E2B1F"/>
                </a:solidFill>
                <a:latin typeface="Microsoft Sans Serif"/>
                <a:cs typeface="Microsoft Sans Serif"/>
              </a:rPr>
              <a:t>o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f	the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640" y="1282700"/>
            <a:ext cx="8304530" cy="22301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85"/>
              </a:spcBef>
            </a:pP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actual earth 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coincide with 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the center </a:t>
            </a:r>
            <a:r>
              <a:rPr sz="24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of 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the </a:t>
            </a:r>
            <a:r>
              <a:rPr sz="24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ellipsoid.</a:t>
            </a:r>
            <a:r>
              <a:rPr sz="2400" spc="124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This 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type</a:t>
            </a:r>
            <a:r>
              <a:rPr sz="2400" spc="94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944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of</a:t>
            </a:r>
            <a:r>
              <a:rPr sz="2400" spc="93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93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ellipsoids</a:t>
            </a:r>
            <a:r>
              <a:rPr sz="2400" spc="625" dirty="0">
                <a:solidFill>
                  <a:srgbClr val="2E2B1F"/>
                </a:solidFill>
                <a:latin typeface="Microsoft Sans Serif"/>
                <a:cs typeface="Microsoft Sans Serif"/>
              </a:rPr>
              <a:t>  </a:t>
            </a:r>
            <a:r>
              <a:rPr sz="2400" spc="63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are     </a:t>
            </a:r>
            <a:r>
              <a:rPr sz="24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called</a:t>
            </a:r>
            <a:r>
              <a:rPr sz="2400" spc="625" dirty="0">
                <a:solidFill>
                  <a:srgbClr val="2E2B1F"/>
                </a:solidFill>
                <a:latin typeface="Microsoft Sans Serif"/>
                <a:cs typeface="Microsoft Sans Serif"/>
              </a:rPr>
              <a:t>  </a:t>
            </a:r>
            <a:r>
              <a:rPr sz="2400" spc="63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Geo-centric 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ellipsoid.</a:t>
            </a:r>
            <a:r>
              <a:rPr sz="2400" spc="7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Example:</a:t>
            </a:r>
            <a:r>
              <a:rPr sz="2400" spc="5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2E2B1F"/>
                </a:solidFill>
                <a:latin typeface="Microsoft Sans Serif"/>
                <a:cs typeface="Microsoft Sans Serif"/>
              </a:rPr>
              <a:t>WGS-72,</a:t>
            </a:r>
            <a:r>
              <a:rPr sz="2400" spc="-9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2E2B1F"/>
                </a:solidFill>
                <a:latin typeface="Microsoft Sans Serif"/>
                <a:cs typeface="Microsoft Sans Serif"/>
              </a:rPr>
              <a:t>WGS-84</a:t>
            </a:r>
            <a:r>
              <a:rPr sz="2400" spc="-5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etc.</a:t>
            </a:r>
            <a:endParaRPr sz="2400">
              <a:latin typeface="Microsoft Sans Serif"/>
              <a:cs typeface="Microsoft Sans Serif"/>
            </a:endParaRPr>
          </a:p>
          <a:p>
            <a:pPr marL="22225">
              <a:lnSpc>
                <a:spcPts val="2510"/>
              </a:lnSpc>
              <a:spcBef>
                <a:spcPts val="1295"/>
              </a:spcBef>
              <a:tabLst>
                <a:tab pos="3440429" algn="l"/>
              </a:tabLst>
            </a:pP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Local</a:t>
            </a:r>
            <a:r>
              <a:rPr sz="2200" spc="31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reference</a:t>
            </a:r>
            <a:r>
              <a:rPr sz="2200" spc="33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Ellipsoid:	</a:t>
            </a:r>
            <a:r>
              <a:rPr sz="2200" spc="10" dirty="0">
                <a:solidFill>
                  <a:srgbClr val="2E2B1F"/>
                </a:solidFill>
                <a:latin typeface="Microsoft Sans Serif"/>
                <a:cs typeface="Microsoft Sans Serif"/>
              </a:rPr>
              <a:t>The</a:t>
            </a:r>
            <a:r>
              <a:rPr sz="2200" spc="29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ellipsoid</a:t>
            </a:r>
            <a:r>
              <a:rPr sz="2200" spc="29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is</a:t>
            </a:r>
            <a:r>
              <a:rPr sz="2200" spc="30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chosen</a:t>
            </a:r>
            <a:r>
              <a:rPr sz="2200" spc="3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in</a:t>
            </a:r>
            <a:r>
              <a:rPr sz="2200" spc="29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such</a:t>
            </a:r>
            <a:r>
              <a:rPr sz="2200" spc="3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a</a:t>
            </a:r>
            <a:r>
              <a:rPr sz="2200" spc="29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way</a:t>
            </a:r>
            <a:endParaRPr sz="2200">
              <a:latin typeface="Microsoft Sans Serif"/>
              <a:cs typeface="Microsoft Sans Serif"/>
            </a:endParaRPr>
          </a:p>
          <a:p>
            <a:pPr marL="22225">
              <a:lnSpc>
                <a:spcPts val="2510"/>
              </a:lnSpc>
              <a:tabLst>
                <a:tab pos="644525" algn="l"/>
              </a:tabLst>
            </a:pP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that	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it</a:t>
            </a:r>
            <a:r>
              <a:rPr sz="2200" spc="2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fits</a:t>
            </a:r>
            <a:r>
              <a:rPr sz="2200" spc="-3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with</a:t>
            </a:r>
            <a:r>
              <a:rPr sz="2200" spc="6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the </a:t>
            </a:r>
            <a:r>
              <a:rPr sz="22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local</a:t>
            </a:r>
            <a:r>
              <a:rPr sz="2200" spc="3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datum</a:t>
            </a:r>
            <a:r>
              <a:rPr sz="2200" spc="2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of</a:t>
            </a:r>
            <a:r>
              <a:rPr sz="2200" spc="2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interest as</a:t>
            </a:r>
            <a:r>
              <a:rPr sz="2200" spc="4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closely</a:t>
            </a:r>
            <a:r>
              <a:rPr sz="2200" spc="2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as</a:t>
            </a:r>
            <a:r>
              <a:rPr sz="2200" spc="3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possible.</a:t>
            </a:r>
            <a:endParaRPr sz="2200">
              <a:latin typeface="Microsoft Sans Serif"/>
              <a:cs typeface="Microsoft Sans Serif"/>
            </a:endParaRPr>
          </a:p>
          <a:p>
            <a:pPr marL="22225">
              <a:lnSpc>
                <a:spcPct val="100000"/>
              </a:lnSpc>
              <a:spcBef>
                <a:spcPts val="340"/>
              </a:spcBef>
              <a:tabLst>
                <a:tab pos="1342390" algn="l"/>
              </a:tabLst>
            </a:pP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Example:	Everest, Bessel</a:t>
            </a:r>
            <a:r>
              <a:rPr sz="2200" spc="1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etc.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78240" y="6455664"/>
            <a:ext cx="336550" cy="365125"/>
          </a:xfrm>
          <a:custGeom>
            <a:avLst/>
            <a:gdLst/>
            <a:ahLst/>
            <a:cxnLst/>
            <a:rect l="l" t="t" r="r" b="b"/>
            <a:pathLst>
              <a:path w="336550" h="365125">
                <a:moveTo>
                  <a:pt x="60325" y="365123"/>
                </a:moveTo>
                <a:lnTo>
                  <a:pt x="36861" y="360383"/>
                </a:lnTo>
                <a:lnTo>
                  <a:pt x="17684" y="347457"/>
                </a:lnTo>
                <a:lnTo>
                  <a:pt x="4746" y="328286"/>
                </a:lnTo>
                <a:lnTo>
                  <a:pt x="0" y="304808"/>
                </a:lnTo>
                <a:lnTo>
                  <a:pt x="0" y="60312"/>
                </a:lnTo>
                <a:lnTo>
                  <a:pt x="4746" y="36834"/>
                </a:lnTo>
                <a:lnTo>
                  <a:pt x="17684" y="17664"/>
                </a:lnTo>
                <a:lnTo>
                  <a:pt x="36861" y="4739"/>
                </a:lnTo>
                <a:lnTo>
                  <a:pt x="60325" y="0"/>
                </a:lnTo>
              </a:path>
              <a:path w="336550" h="365125">
                <a:moveTo>
                  <a:pt x="275716" y="0"/>
                </a:moveTo>
                <a:lnTo>
                  <a:pt x="299180" y="4739"/>
                </a:lnTo>
                <a:lnTo>
                  <a:pt x="318357" y="17664"/>
                </a:lnTo>
                <a:lnTo>
                  <a:pt x="331295" y="36834"/>
                </a:lnTo>
                <a:lnTo>
                  <a:pt x="336041" y="60312"/>
                </a:lnTo>
                <a:lnTo>
                  <a:pt x="336041" y="304808"/>
                </a:lnTo>
                <a:lnTo>
                  <a:pt x="331295" y="328286"/>
                </a:lnTo>
                <a:lnTo>
                  <a:pt x="318357" y="347457"/>
                </a:lnTo>
                <a:lnTo>
                  <a:pt x="299180" y="360383"/>
                </a:lnTo>
                <a:lnTo>
                  <a:pt x="275716" y="365123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80475" y="6550558"/>
            <a:ext cx="14160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23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458200" y="0"/>
              <a:ext cx="685800" cy="6858000"/>
            </a:xfrm>
            <a:custGeom>
              <a:avLst/>
              <a:gdLst/>
              <a:ahLst/>
              <a:cxnLst/>
              <a:rect l="l" t="t" r="r" b="b"/>
              <a:pathLst>
                <a:path w="685800" h="6858000">
                  <a:moveTo>
                    <a:pt x="685800" y="6172200"/>
                  </a:moveTo>
                  <a:lnTo>
                    <a:pt x="0" y="6172200"/>
                  </a:lnTo>
                  <a:lnTo>
                    <a:pt x="0" y="6858000"/>
                  </a:lnTo>
                  <a:lnTo>
                    <a:pt x="685800" y="6858000"/>
                  </a:lnTo>
                  <a:lnTo>
                    <a:pt x="685800" y="6172200"/>
                  </a:lnTo>
                  <a:close/>
                </a:path>
                <a:path w="685800" h="6858000">
                  <a:moveTo>
                    <a:pt x="685800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685800" y="54864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58200" y="54863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698230" y="997053"/>
            <a:ext cx="177800" cy="19735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Wednesday,</a:t>
            </a:r>
            <a:r>
              <a:rPr sz="1200" spc="-4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September</a:t>
            </a: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4,</a:t>
            </a:r>
            <a:r>
              <a:rPr sz="1200" spc="-2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98230" y="3127893"/>
            <a:ext cx="177800" cy="1046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31732" y="5648959"/>
            <a:ext cx="548640" cy="396240"/>
          </a:xfrm>
          <a:custGeom>
            <a:avLst/>
            <a:gdLst/>
            <a:ahLst/>
            <a:cxnLst/>
            <a:rect l="l" t="t" r="r" b="b"/>
            <a:pathLst>
              <a:path w="548640" h="396239">
                <a:moveTo>
                  <a:pt x="71120" y="396239"/>
                </a:moveTo>
                <a:lnTo>
                  <a:pt x="43451" y="390651"/>
                </a:lnTo>
                <a:lnTo>
                  <a:pt x="20843" y="375410"/>
                </a:lnTo>
                <a:lnTo>
                  <a:pt x="5593" y="352804"/>
                </a:lnTo>
                <a:lnTo>
                  <a:pt x="0" y="325119"/>
                </a:lnTo>
                <a:lnTo>
                  <a:pt x="0" y="71119"/>
                </a:lnTo>
                <a:lnTo>
                  <a:pt x="5593" y="43435"/>
                </a:lnTo>
                <a:lnTo>
                  <a:pt x="20843" y="20829"/>
                </a:lnTo>
                <a:lnTo>
                  <a:pt x="43451" y="5588"/>
                </a:lnTo>
                <a:lnTo>
                  <a:pt x="71120" y="0"/>
                </a:lnTo>
              </a:path>
              <a:path w="548640" h="396239">
                <a:moveTo>
                  <a:pt x="477520" y="0"/>
                </a:moveTo>
                <a:lnTo>
                  <a:pt x="505241" y="5588"/>
                </a:lnTo>
                <a:lnTo>
                  <a:pt x="527843" y="20829"/>
                </a:lnTo>
                <a:lnTo>
                  <a:pt x="543063" y="43435"/>
                </a:lnTo>
                <a:lnTo>
                  <a:pt x="548640" y="71119"/>
                </a:lnTo>
                <a:lnTo>
                  <a:pt x="548640" y="325119"/>
                </a:lnTo>
                <a:lnTo>
                  <a:pt x="543063" y="352804"/>
                </a:lnTo>
                <a:lnTo>
                  <a:pt x="527843" y="375410"/>
                </a:lnTo>
                <a:lnTo>
                  <a:pt x="505241" y="390651"/>
                </a:lnTo>
                <a:lnTo>
                  <a:pt x="477520" y="396239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58200" y="5486400"/>
            <a:ext cx="685800" cy="6858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imes New Roman"/>
              <a:cs typeface="Times New Roman"/>
            </a:endParaRPr>
          </a:p>
          <a:p>
            <a:pPr marL="23431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24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4025" y="232409"/>
            <a:ext cx="7675880" cy="5101590"/>
            <a:chOff x="454025" y="232409"/>
            <a:chExt cx="7675880" cy="510159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025" y="762000"/>
              <a:ext cx="7675753" cy="45720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87400" y="238759"/>
              <a:ext cx="6756400" cy="370840"/>
            </a:xfrm>
            <a:custGeom>
              <a:avLst/>
              <a:gdLst/>
              <a:ahLst/>
              <a:cxnLst/>
              <a:rect l="l" t="t" r="r" b="b"/>
              <a:pathLst>
                <a:path w="6756400" h="370840">
                  <a:moveTo>
                    <a:pt x="6756400" y="0"/>
                  </a:moveTo>
                  <a:lnTo>
                    <a:pt x="0" y="0"/>
                  </a:lnTo>
                  <a:lnTo>
                    <a:pt x="0" y="370840"/>
                  </a:lnTo>
                  <a:lnTo>
                    <a:pt x="6756400" y="370840"/>
                  </a:lnTo>
                  <a:lnTo>
                    <a:pt x="6756400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7400" y="232409"/>
              <a:ext cx="6756400" cy="396240"/>
            </a:xfrm>
            <a:custGeom>
              <a:avLst/>
              <a:gdLst/>
              <a:ahLst/>
              <a:cxnLst/>
              <a:rect l="l" t="t" r="r" b="b"/>
              <a:pathLst>
                <a:path w="6756400" h="396240">
                  <a:moveTo>
                    <a:pt x="0" y="0"/>
                  </a:moveTo>
                  <a:lnTo>
                    <a:pt x="0" y="396240"/>
                  </a:lnTo>
                </a:path>
                <a:path w="6756400" h="396240">
                  <a:moveTo>
                    <a:pt x="6756400" y="0"/>
                  </a:moveTo>
                  <a:lnTo>
                    <a:pt x="6756400" y="3962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1050" y="232409"/>
              <a:ext cx="6769100" cy="12700"/>
            </a:xfrm>
            <a:custGeom>
              <a:avLst/>
              <a:gdLst/>
              <a:ahLst/>
              <a:cxnLst/>
              <a:rect l="l" t="t" r="r" b="b"/>
              <a:pathLst>
                <a:path w="6769100" h="12700">
                  <a:moveTo>
                    <a:pt x="0" y="12700"/>
                  </a:moveTo>
                  <a:lnTo>
                    <a:pt x="6769100" y="12700"/>
                  </a:lnTo>
                  <a:lnTo>
                    <a:pt x="67691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1050" y="609600"/>
              <a:ext cx="6769100" cy="0"/>
            </a:xfrm>
            <a:custGeom>
              <a:avLst/>
              <a:gdLst/>
              <a:ahLst/>
              <a:cxnLst/>
              <a:rect l="l" t="t" r="r" b="b"/>
              <a:pathLst>
                <a:path w="6769100">
                  <a:moveTo>
                    <a:pt x="0" y="0"/>
                  </a:moveTo>
                  <a:lnTo>
                    <a:pt x="676910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93750" y="256794"/>
            <a:ext cx="6743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Doppler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orbitography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RadioPositioning</a:t>
            </a:r>
            <a:r>
              <a:rPr sz="18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Integrated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satellite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9144000"/>
            <a:chOff x="0" y="0"/>
            <a:chExt cx="6858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9144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458200"/>
              <a:ext cx="6858000" cy="685800"/>
            </a:xfrm>
            <a:custGeom>
              <a:avLst/>
              <a:gdLst/>
              <a:ahLst/>
              <a:cxnLst/>
              <a:rect l="l" t="t" r="r" b="b"/>
              <a:pathLst>
                <a:path w="68580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  <a:path w="6858000" h="685800">
                  <a:moveTo>
                    <a:pt x="6858000" y="0"/>
                  </a:moveTo>
                  <a:lnTo>
                    <a:pt x="1371600" y="0"/>
                  </a:lnTo>
                  <a:lnTo>
                    <a:pt x="1371600" y="685800"/>
                  </a:lnTo>
                  <a:lnTo>
                    <a:pt x="6858000" y="685800"/>
                  </a:lnTo>
                  <a:lnTo>
                    <a:pt x="6858000" y="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5799" y="84582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685800" y="0"/>
                  </a:ln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87470" y="8660130"/>
            <a:ext cx="197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Wednesday,</a:t>
            </a:r>
            <a:r>
              <a:rPr sz="1200" spc="-4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September</a:t>
            </a: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4,</a:t>
            </a:r>
            <a:r>
              <a:rPr sz="1200" spc="-2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83891" y="8660130"/>
            <a:ext cx="1046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 rot="16200000">
            <a:off x="1846263" y="-1"/>
            <a:ext cx="5451475" cy="9144001"/>
            <a:chOff x="803275" y="504825"/>
            <a:chExt cx="5451475" cy="8585200"/>
          </a:xfrm>
        </p:grpSpPr>
        <p:sp>
          <p:nvSpPr>
            <p:cNvPr id="9" name="object 9"/>
            <p:cNvSpPr/>
            <p:nvPr/>
          </p:nvSpPr>
          <p:spPr>
            <a:xfrm>
              <a:off x="812800" y="8531732"/>
              <a:ext cx="396240" cy="548640"/>
            </a:xfrm>
            <a:custGeom>
              <a:avLst/>
              <a:gdLst/>
              <a:ahLst/>
              <a:cxnLst/>
              <a:rect l="l" t="t" r="r" b="b"/>
              <a:pathLst>
                <a:path w="396240" h="548640">
                  <a:moveTo>
                    <a:pt x="0" y="71120"/>
                  </a:moveTo>
                  <a:lnTo>
                    <a:pt x="5588" y="43451"/>
                  </a:lnTo>
                  <a:lnTo>
                    <a:pt x="20829" y="20843"/>
                  </a:lnTo>
                  <a:lnTo>
                    <a:pt x="43435" y="5593"/>
                  </a:lnTo>
                  <a:lnTo>
                    <a:pt x="71119" y="0"/>
                  </a:lnTo>
                  <a:lnTo>
                    <a:pt x="325119" y="0"/>
                  </a:lnTo>
                  <a:lnTo>
                    <a:pt x="352804" y="5593"/>
                  </a:lnTo>
                  <a:lnTo>
                    <a:pt x="375410" y="20843"/>
                  </a:lnTo>
                  <a:lnTo>
                    <a:pt x="390651" y="43451"/>
                  </a:lnTo>
                  <a:lnTo>
                    <a:pt x="396240" y="71120"/>
                  </a:lnTo>
                </a:path>
                <a:path w="396240" h="548640">
                  <a:moveTo>
                    <a:pt x="396240" y="477520"/>
                  </a:moveTo>
                  <a:lnTo>
                    <a:pt x="390651" y="505241"/>
                  </a:lnTo>
                  <a:lnTo>
                    <a:pt x="375410" y="527843"/>
                  </a:lnTo>
                  <a:lnTo>
                    <a:pt x="352804" y="543063"/>
                  </a:lnTo>
                  <a:lnTo>
                    <a:pt x="325119" y="548640"/>
                  </a:lnTo>
                  <a:lnTo>
                    <a:pt x="71119" y="548640"/>
                  </a:lnTo>
                  <a:lnTo>
                    <a:pt x="43435" y="543063"/>
                  </a:lnTo>
                  <a:lnTo>
                    <a:pt x="20829" y="527843"/>
                  </a:lnTo>
                  <a:lnTo>
                    <a:pt x="5588" y="505241"/>
                  </a:lnTo>
                  <a:lnTo>
                    <a:pt x="0" y="47752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000" y="504825"/>
              <a:ext cx="4572000" cy="76594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54700" y="2819400"/>
              <a:ext cx="393700" cy="2552700"/>
            </a:xfrm>
            <a:custGeom>
              <a:avLst/>
              <a:gdLst/>
              <a:ahLst/>
              <a:cxnLst/>
              <a:rect l="l" t="t" r="r" b="b"/>
              <a:pathLst>
                <a:path w="393700" h="2552700">
                  <a:moveTo>
                    <a:pt x="393700" y="2552699"/>
                  </a:moveTo>
                  <a:lnTo>
                    <a:pt x="393700" y="0"/>
                  </a:lnTo>
                  <a:lnTo>
                    <a:pt x="0" y="0"/>
                  </a:lnTo>
                  <a:lnTo>
                    <a:pt x="0" y="2552700"/>
                  </a:lnTo>
                  <a:lnTo>
                    <a:pt x="393700" y="2552699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35650" y="2813050"/>
              <a:ext cx="419100" cy="2565400"/>
            </a:xfrm>
            <a:custGeom>
              <a:avLst/>
              <a:gdLst/>
              <a:ahLst/>
              <a:cxnLst/>
              <a:rect l="l" t="t" r="r" b="b"/>
              <a:pathLst>
                <a:path w="419100" h="2565400">
                  <a:moveTo>
                    <a:pt x="419100" y="6349"/>
                  </a:moveTo>
                  <a:lnTo>
                    <a:pt x="0" y="6349"/>
                  </a:lnTo>
                </a:path>
                <a:path w="419100" h="2565400">
                  <a:moveTo>
                    <a:pt x="419100" y="2559049"/>
                  </a:moveTo>
                  <a:lnTo>
                    <a:pt x="0" y="2559050"/>
                  </a:lnTo>
                </a:path>
                <a:path w="419100" h="2565400">
                  <a:moveTo>
                    <a:pt x="412750" y="0"/>
                  </a:moveTo>
                  <a:lnTo>
                    <a:pt x="412750" y="256539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54700" y="2813050"/>
              <a:ext cx="0" cy="2565400"/>
            </a:xfrm>
            <a:custGeom>
              <a:avLst/>
              <a:gdLst/>
              <a:ahLst/>
              <a:cxnLst/>
              <a:rect l="l" t="t" r="r" b="b"/>
              <a:pathLst>
                <a:path h="2565400">
                  <a:moveTo>
                    <a:pt x="0" y="0"/>
                  </a:moveTo>
                  <a:lnTo>
                    <a:pt x="0" y="256540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62228" y="8679942"/>
            <a:ext cx="254000" cy="2571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25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30645" y="2838450"/>
            <a:ext cx="299720" cy="2527300"/>
          </a:xfrm>
          <a:prstGeom prst="rect">
            <a:avLst/>
          </a:prstGeom>
        </p:spPr>
        <p:txBody>
          <a:bodyPr vert="vert" wrap="square" lIns="0" tIns="12700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Satellite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Laser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Ranging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9144000"/>
            <a:chOff x="0" y="0"/>
            <a:chExt cx="6858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9144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458200"/>
              <a:ext cx="6858000" cy="685800"/>
            </a:xfrm>
            <a:custGeom>
              <a:avLst/>
              <a:gdLst/>
              <a:ahLst/>
              <a:cxnLst/>
              <a:rect l="l" t="t" r="r" b="b"/>
              <a:pathLst>
                <a:path w="68580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  <a:path w="6858000" h="685800">
                  <a:moveTo>
                    <a:pt x="6858000" y="0"/>
                  </a:moveTo>
                  <a:lnTo>
                    <a:pt x="1371600" y="0"/>
                  </a:lnTo>
                  <a:lnTo>
                    <a:pt x="1371600" y="685800"/>
                  </a:lnTo>
                  <a:lnTo>
                    <a:pt x="6858000" y="685800"/>
                  </a:lnTo>
                  <a:lnTo>
                    <a:pt x="6858000" y="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5799" y="84582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685800" y="0"/>
                  </a:ln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87470" y="8660130"/>
            <a:ext cx="197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Wednesday,</a:t>
            </a:r>
            <a:r>
              <a:rPr sz="1200" spc="-4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September</a:t>
            </a: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4,</a:t>
            </a:r>
            <a:r>
              <a:rPr sz="1200" spc="-2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83891" y="8660130"/>
            <a:ext cx="1046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 rot="16200000">
            <a:off x="1516063" y="693738"/>
            <a:ext cx="5829300" cy="8556625"/>
            <a:chOff x="609600" y="155575"/>
            <a:chExt cx="5829300" cy="8934450"/>
          </a:xfrm>
        </p:grpSpPr>
        <p:sp>
          <p:nvSpPr>
            <p:cNvPr id="9" name="object 9"/>
            <p:cNvSpPr/>
            <p:nvPr/>
          </p:nvSpPr>
          <p:spPr>
            <a:xfrm>
              <a:off x="812800" y="8531732"/>
              <a:ext cx="396240" cy="548640"/>
            </a:xfrm>
            <a:custGeom>
              <a:avLst/>
              <a:gdLst/>
              <a:ahLst/>
              <a:cxnLst/>
              <a:rect l="l" t="t" r="r" b="b"/>
              <a:pathLst>
                <a:path w="396240" h="548640">
                  <a:moveTo>
                    <a:pt x="0" y="71120"/>
                  </a:moveTo>
                  <a:lnTo>
                    <a:pt x="5588" y="43451"/>
                  </a:lnTo>
                  <a:lnTo>
                    <a:pt x="20829" y="20843"/>
                  </a:lnTo>
                  <a:lnTo>
                    <a:pt x="43435" y="5593"/>
                  </a:lnTo>
                  <a:lnTo>
                    <a:pt x="71119" y="0"/>
                  </a:lnTo>
                  <a:lnTo>
                    <a:pt x="325119" y="0"/>
                  </a:lnTo>
                  <a:lnTo>
                    <a:pt x="352804" y="5593"/>
                  </a:lnTo>
                  <a:lnTo>
                    <a:pt x="375410" y="20843"/>
                  </a:lnTo>
                  <a:lnTo>
                    <a:pt x="390651" y="43451"/>
                  </a:lnTo>
                  <a:lnTo>
                    <a:pt x="396240" y="71120"/>
                  </a:lnTo>
                </a:path>
                <a:path w="396240" h="548640">
                  <a:moveTo>
                    <a:pt x="396240" y="477520"/>
                  </a:moveTo>
                  <a:lnTo>
                    <a:pt x="390651" y="505241"/>
                  </a:lnTo>
                  <a:lnTo>
                    <a:pt x="375410" y="527843"/>
                  </a:lnTo>
                  <a:lnTo>
                    <a:pt x="352804" y="543063"/>
                  </a:lnTo>
                  <a:lnTo>
                    <a:pt x="325119" y="548640"/>
                  </a:lnTo>
                  <a:lnTo>
                    <a:pt x="71119" y="548640"/>
                  </a:lnTo>
                  <a:lnTo>
                    <a:pt x="43435" y="543063"/>
                  </a:lnTo>
                  <a:lnTo>
                    <a:pt x="20829" y="527843"/>
                  </a:lnTo>
                  <a:lnTo>
                    <a:pt x="5588" y="505241"/>
                  </a:lnTo>
                  <a:lnTo>
                    <a:pt x="0" y="47752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155575"/>
              <a:ext cx="5829300" cy="822642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62228" y="8679942"/>
            <a:ext cx="254000" cy="2571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26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9144000"/>
            <a:chOff x="0" y="0"/>
            <a:chExt cx="6858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9144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458200"/>
              <a:ext cx="6858000" cy="685800"/>
            </a:xfrm>
            <a:custGeom>
              <a:avLst/>
              <a:gdLst/>
              <a:ahLst/>
              <a:cxnLst/>
              <a:rect l="l" t="t" r="r" b="b"/>
              <a:pathLst>
                <a:path w="68580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  <a:path w="6858000" h="685800">
                  <a:moveTo>
                    <a:pt x="6858000" y="0"/>
                  </a:moveTo>
                  <a:lnTo>
                    <a:pt x="1371600" y="0"/>
                  </a:lnTo>
                  <a:lnTo>
                    <a:pt x="1371600" y="685800"/>
                  </a:lnTo>
                  <a:lnTo>
                    <a:pt x="6858000" y="685800"/>
                  </a:lnTo>
                  <a:lnTo>
                    <a:pt x="6858000" y="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5799" y="84582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685800" y="0"/>
                  </a:ln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87470" y="8660130"/>
            <a:ext cx="197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Wednesday,</a:t>
            </a:r>
            <a:r>
              <a:rPr sz="1200" spc="-4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September</a:t>
            </a: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4,</a:t>
            </a:r>
            <a:r>
              <a:rPr sz="1200" spc="-2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83891" y="8660130"/>
            <a:ext cx="1046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 rot="16200000">
            <a:off x="2137093" y="492119"/>
            <a:ext cx="5349875" cy="8632837"/>
            <a:chOff x="803275" y="217817"/>
            <a:chExt cx="5349875" cy="8872220"/>
          </a:xfrm>
        </p:grpSpPr>
        <p:sp>
          <p:nvSpPr>
            <p:cNvPr id="9" name="object 9"/>
            <p:cNvSpPr/>
            <p:nvPr/>
          </p:nvSpPr>
          <p:spPr>
            <a:xfrm>
              <a:off x="812800" y="8531732"/>
              <a:ext cx="396240" cy="548640"/>
            </a:xfrm>
            <a:custGeom>
              <a:avLst/>
              <a:gdLst/>
              <a:ahLst/>
              <a:cxnLst/>
              <a:rect l="l" t="t" r="r" b="b"/>
              <a:pathLst>
                <a:path w="396240" h="548640">
                  <a:moveTo>
                    <a:pt x="0" y="71120"/>
                  </a:moveTo>
                  <a:lnTo>
                    <a:pt x="5588" y="43451"/>
                  </a:lnTo>
                  <a:lnTo>
                    <a:pt x="20829" y="20843"/>
                  </a:lnTo>
                  <a:lnTo>
                    <a:pt x="43435" y="5593"/>
                  </a:lnTo>
                  <a:lnTo>
                    <a:pt x="71119" y="0"/>
                  </a:lnTo>
                  <a:lnTo>
                    <a:pt x="325119" y="0"/>
                  </a:lnTo>
                  <a:lnTo>
                    <a:pt x="352804" y="5593"/>
                  </a:lnTo>
                  <a:lnTo>
                    <a:pt x="375410" y="20843"/>
                  </a:lnTo>
                  <a:lnTo>
                    <a:pt x="390651" y="43451"/>
                  </a:lnTo>
                  <a:lnTo>
                    <a:pt x="396240" y="71120"/>
                  </a:lnTo>
                </a:path>
                <a:path w="396240" h="548640">
                  <a:moveTo>
                    <a:pt x="396240" y="477520"/>
                  </a:moveTo>
                  <a:lnTo>
                    <a:pt x="390651" y="505241"/>
                  </a:lnTo>
                  <a:lnTo>
                    <a:pt x="375410" y="527843"/>
                  </a:lnTo>
                  <a:lnTo>
                    <a:pt x="352804" y="543063"/>
                  </a:lnTo>
                  <a:lnTo>
                    <a:pt x="325119" y="548640"/>
                  </a:lnTo>
                  <a:lnTo>
                    <a:pt x="71119" y="548640"/>
                  </a:lnTo>
                  <a:lnTo>
                    <a:pt x="43435" y="543063"/>
                  </a:lnTo>
                  <a:lnTo>
                    <a:pt x="20829" y="527843"/>
                  </a:lnTo>
                  <a:lnTo>
                    <a:pt x="5588" y="505241"/>
                  </a:lnTo>
                  <a:lnTo>
                    <a:pt x="0" y="47752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0920" y="217817"/>
              <a:ext cx="4572000" cy="81343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740400" y="2628899"/>
              <a:ext cx="406400" cy="3517900"/>
            </a:xfrm>
            <a:custGeom>
              <a:avLst/>
              <a:gdLst/>
              <a:ahLst/>
              <a:cxnLst/>
              <a:rect l="l" t="t" r="r" b="b"/>
              <a:pathLst>
                <a:path w="406400" h="3517900">
                  <a:moveTo>
                    <a:pt x="406400" y="3517899"/>
                  </a:moveTo>
                  <a:lnTo>
                    <a:pt x="406400" y="0"/>
                  </a:lnTo>
                  <a:lnTo>
                    <a:pt x="0" y="0"/>
                  </a:lnTo>
                  <a:lnTo>
                    <a:pt x="0" y="3517900"/>
                  </a:lnTo>
                  <a:lnTo>
                    <a:pt x="406400" y="3517899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21350" y="2622549"/>
              <a:ext cx="431800" cy="3530600"/>
            </a:xfrm>
            <a:custGeom>
              <a:avLst/>
              <a:gdLst/>
              <a:ahLst/>
              <a:cxnLst/>
              <a:rect l="l" t="t" r="r" b="b"/>
              <a:pathLst>
                <a:path w="431800" h="3530600">
                  <a:moveTo>
                    <a:pt x="431800" y="6349"/>
                  </a:moveTo>
                  <a:lnTo>
                    <a:pt x="0" y="6349"/>
                  </a:lnTo>
                </a:path>
                <a:path w="431800" h="3530600">
                  <a:moveTo>
                    <a:pt x="431800" y="3524249"/>
                  </a:moveTo>
                  <a:lnTo>
                    <a:pt x="0" y="3524250"/>
                  </a:lnTo>
                </a:path>
                <a:path w="431800" h="3530600">
                  <a:moveTo>
                    <a:pt x="425450" y="0"/>
                  </a:moveTo>
                  <a:lnTo>
                    <a:pt x="425450" y="353059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40400" y="2622549"/>
              <a:ext cx="0" cy="3530600"/>
            </a:xfrm>
            <a:custGeom>
              <a:avLst/>
              <a:gdLst/>
              <a:ahLst/>
              <a:cxnLst/>
              <a:rect l="l" t="t" r="r" b="b"/>
              <a:pathLst>
                <a:path h="3530600">
                  <a:moveTo>
                    <a:pt x="0" y="0"/>
                  </a:moveTo>
                  <a:lnTo>
                    <a:pt x="0" y="353060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62228" y="8679942"/>
            <a:ext cx="254000" cy="2571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27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 rot="16200000">
            <a:off x="5233603" y="3820298"/>
            <a:ext cx="276999" cy="4038601"/>
          </a:xfrm>
          <a:prstGeom prst="rect">
            <a:avLst/>
          </a:prstGeom>
        </p:spPr>
        <p:txBody>
          <a:bodyPr vert="vert" wrap="square" lIns="0" tIns="12700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chemeClr val="bg1"/>
                </a:solidFill>
                <a:latin typeface="Calibri"/>
                <a:cs typeface="Calibri"/>
              </a:rPr>
              <a:t>Very</a:t>
            </a:r>
            <a:r>
              <a:rPr sz="1800" b="1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Calibri"/>
                <a:cs typeface="Calibri"/>
              </a:rPr>
              <a:t>Long</a:t>
            </a: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chemeClr val="bg1"/>
                </a:solidFill>
                <a:latin typeface="Calibri"/>
                <a:cs typeface="Calibri"/>
              </a:rPr>
              <a:t>Baseline</a:t>
            </a:r>
            <a:r>
              <a:rPr sz="1800" b="1" spc="-10" dirty="0">
                <a:solidFill>
                  <a:schemeClr val="bg1"/>
                </a:solidFill>
                <a:latin typeface="Calibri"/>
                <a:cs typeface="Calibri"/>
              </a:rPr>
              <a:t> Interferometry</a:t>
            </a:r>
            <a:endParaRPr sz="1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9144000"/>
            <a:chOff x="0" y="0"/>
            <a:chExt cx="6858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9144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458200"/>
              <a:ext cx="6858000" cy="685800"/>
            </a:xfrm>
            <a:custGeom>
              <a:avLst/>
              <a:gdLst/>
              <a:ahLst/>
              <a:cxnLst/>
              <a:rect l="l" t="t" r="r" b="b"/>
              <a:pathLst>
                <a:path w="68580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  <a:path w="6858000" h="685800">
                  <a:moveTo>
                    <a:pt x="6858000" y="0"/>
                  </a:moveTo>
                  <a:lnTo>
                    <a:pt x="1371600" y="0"/>
                  </a:lnTo>
                  <a:lnTo>
                    <a:pt x="1371600" y="685800"/>
                  </a:lnTo>
                  <a:lnTo>
                    <a:pt x="6858000" y="685800"/>
                  </a:lnTo>
                  <a:lnTo>
                    <a:pt x="6858000" y="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5799" y="84582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685800" y="0"/>
                  </a:ln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87470" y="8660130"/>
            <a:ext cx="197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Wednesday,</a:t>
            </a:r>
            <a:r>
              <a:rPr sz="1200" spc="-4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September</a:t>
            </a: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4,</a:t>
            </a:r>
            <a:r>
              <a:rPr sz="1200" spc="-2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83891" y="8660130"/>
            <a:ext cx="1046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 rot="16200000">
            <a:off x="1846262" y="439739"/>
            <a:ext cx="5778500" cy="8556623"/>
            <a:chOff x="635000" y="101598"/>
            <a:chExt cx="5778500" cy="8988425"/>
          </a:xfrm>
        </p:grpSpPr>
        <p:sp>
          <p:nvSpPr>
            <p:cNvPr id="9" name="object 9"/>
            <p:cNvSpPr/>
            <p:nvPr/>
          </p:nvSpPr>
          <p:spPr>
            <a:xfrm>
              <a:off x="812800" y="8531732"/>
              <a:ext cx="396240" cy="548640"/>
            </a:xfrm>
            <a:custGeom>
              <a:avLst/>
              <a:gdLst/>
              <a:ahLst/>
              <a:cxnLst/>
              <a:rect l="l" t="t" r="r" b="b"/>
              <a:pathLst>
                <a:path w="396240" h="548640">
                  <a:moveTo>
                    <a:pt x="0" y="71120"/>
                  </a:moveTo>
                  <a:lnTo>
                    <a:pt x="5588" y="43451"/>
                  </a:lnTo>
                  <a:lnTo>
                    <a:pt x="20829" y="20843"/>
                  </a:lnTo>
                  <a:lnTo>
                    <a:pt x="43435" y="5593"/>
                  </a:lnTo>
                  <a:lnTo>
                    <a:pt x="71119" y="0"/>
                  </a:lnTo>
                  <a:lnTo>
                    <a:pt x="325119" y="0"/>
                  </a:lnTo>
                  <a:lnTo>
                    <a:pt x="352804" y="5593"/>
                  </a:lnTo>
                  <a:lnTo>
                    <a:pt x="375410" y="20843"/>
                  </a:lnTo>
                  <a:lnTo>
                    <a:pt x="390651" y="43451"/>
                  </a:lnTo>
                  <a:lnTo>
                    <a:pt x="396240" y="71120"/>
                  </a:lnTo>
                </a:path>
                <a:path w="396240" h="548640">
                  <a:moveTo>
                    <a:pt x="396240" y="477520"/>
                  </a:moveTo>
                  <a:lnTo>
                    <a:pt x="390651" y="505241"/>
                  </a:lnTo>
                  <a:lnTo>
                    <a:pt x="375410" y="527843"/>
                  </a:lnTo>
                  <a:lnTo>
                    <a:pt x="352804" y="543063"/>
                  </a:lnTo>
                  <a:lnTo>
                    <a:pt x="325119" y="548640"/>
                  </a:lnTo>
                  <a:lnTo>
                    <a:pt x="71119" y="548640"/>
                  </a:lnTo>
                  <a:lnTo>
                    <a:pt x="43435" y="543063"/>
                  </a:lnTo>
                  <a:lnTo>
                    <a:pt x="20829" y="527843"/>
                  </a:lnTo>
                  <a:lnTo>
                    <a:pt x="5588" y="505241"/>
                  </a:lnTo>
                  <a:lnTo>
                    <a:pt x="0" y="47752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000" y="101598"/>
              <a:ext cx="5778500" cy="82804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62228" y="8679942"/>
            <a:ext cx="254000" cy="2571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28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9144000"/>
            <a:chOff x="0" y="0"/>
            <a:chExt cx="6858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9144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458200"/>
              <a:ext cx="6858000" cy="685800"/>
            </a:xfrm>
            <a:custGeom>
              <a:avLst/>
              <a:gdLst/>
              <a:ahLst/>
              <a:cxnLst/>
              <a:rect l="l" t="t" r="r" b="b"/>
              <a:pathLst>
                <a:path w="68580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  <a:path w="6858000" h="685800">
                  <a:moveTo>
                    <a:pt x="6858000" y="0"/>
                  </a:moveTo>
                  <a:lnTo>
                    <a:pt x="1371600" y="0"/>
                  </a:lnTo>
                  <a:lnTo>
                    <a:pt x="1371600" y="685800"/>
                  </a:lnTo>
                  <a:lnTo>
                    <a:pt x="6858000" y="685800"/>
                  </a:lnTo>
                  <a:lnTo>
                    <a:pt x="6858000" y="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5799" y="84582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685800" y="0"/>
                  </a:ln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87470" y="8660130"/>
            <a:ext cx="197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Wednesday,</a:t>
            </a:r>
            <a:r>
              <a:rPr sz="1200" spc="-4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September</a:t>
            </a: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4,</a:t>
            </a:r>
            <a:r>
              <a:rPr sz="1200" spc="-2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83891" y="8660130"/>
            <a:ext cx="1046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 rot="16200000">
            <a:off x="1417637" y="245109"/>
            <a:ext cx="6913245" cy="8404225"/>
            <a:chOff x="803275" y="155575"/>
            <a:chExt cx="5846445" cy="8934450"/>
          </a:xfrm>
        </p:grpSpPr>
        <p:sp>
          <p:nvSpPr>
            <p:cNvPr id="9" name="object 9"/>
            <p:cNvSpPr/>
            <p:nvPr/>
          </p:nvSpPr>
          <p:spPr>
            <a:xfrm>
              <a:off x="812800" y="8531732"/>
              <a:ext cx="396240" cy="548640"/>
            </a:xfrm>
            <a:custGeom>
              <a:avLst/>
              <a:gdLst/>
              <a:ahLst/>
              <a:cxnLst/>
              <a:rect l="l" t="t" r="r" b="b"/>
              <a:pathLst>
                <a:path w="396240" h="548640">
                  <a:moveTo>
                    <a:pt x="0" y="71120"/>
                  </a:moveTo>
                  <a:lnTo>
                    <a:pt x="5588" y="43451"/>
                  </a:lnTo>
                  <a:lnTo>
                    <a:pt x="20829" y="20843"/>
                  </a:lnTo>
                  <a:lnTo>
                    <a:pt x="43435" y="5593"/>
                  </a:lnTo>
                  <a:lnTo>
                    <a:pt x="71119" y="0"/>
                  </a:lnTo>
                  <a:lnTo>
                    <a:pt x="325119" y="0"/>
                  </a:lnTo>
                  <a:lnTo>
                    <a:pt x="352804" y="5593"/>
                  </a:lnTo>
                  <a:lnTo>
                    <a:pt x="375410" y="20843"/>
                  </a:lnTo>
                  <a:lnTo>
                    <a:pt x="390651" y="43451"/>
                  </a:lnTo>
                  <a:lnTo>
                    <a:pt x="396240" y="71120"/>
                  </a:lnTo>
                </a:path>
                <a:path w="396240" h="548640">
                  <a:moveTo>
                    <a:pt x="396240" y="477520"/>
                  </a:moveTo>
                  <a:lnTo>
                    <a:pt x="390651" y="505241"/>
                  </a:lnTo>
                  <a:lnTo>
                    <a:pt x="375410" y="527843"/>
                  </a:lnTo>
                  <a:lnTo>
                    <a:pt x="352804" y="543063"/>
                  </a:lnTo>
                  <a:lnTo>
                    <a:pt x="325119" y="548640"/>
                  </a:lnTo>
                  <a:lnTo>
                    <a:pt x="71119" y="548640"/>
                  </a:lnTo>
                  <a:lnTo>
                    <a:pt x="43435" y="543063"/>
                  </a:lnTo>
                  <a:lnTo>
                    <a:pt x="20829" y="527843"/>
                  </a:lnTo>
                  <a:lnTo>
                    <a:pt x="5588" y="505241"/>
                  </a:lnTo>
                  <a:lnTo>
                    <a:pt x="0" y="47752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7819" y="155575"/>
              <a:ext cx="5041900" cy="820102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62228" y="8679942"/>
            <a:ext cx="254000" cy="2571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29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3455" y="312547"/>
            <a:ext cx="3900804" cy="1184275"/>
            <a:chOff x="473455" y="312547"/>
            <a:chExt cx="3900804" cy="1184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823" y="335280"/>
              <a:ext cx="3877055" cy="11612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455" y="312547"/>
              <a:ext cx="3870579" cy="11540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1543" y="1749628"/>
            <a:ext cx="3642995" cy="391223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45"/>
              </a:spcBef>
            </a:pP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point,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line,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or </a:t>
            </a:r>
            <a:r>
              <a:rPr sz="2800" b="1" u="heavy" spc="-5" dirty="0">
                <a:solidFill>
                  <a:srgbClr val="2E2B1F"/>
                </a:solidFill>
                <a:uFill>
                  <a:solidFill>
                    <a:srgbClr val="2E2B1F"/>
                  </a:solidFill>
                </a:uFill>
                <a:latin typeface="Calibri"/>
                <a:cs typeface="Calibri"/>
              </a:rPr>
              <a:t>surface </a:t>
            </a:r>
            <a:r>
              <a:rPr sz="28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used</a:t>
            </a:r>
            <a:r>
              <a:rPr sz="28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reference,</a:t>
            </a:r>
            <a:r>
              <a:rPr sz="2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800" spc="-6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surveying, mapping, or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geology.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Surfaces can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broadly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divided </a:t>
            </a:r>
            <a:r>
              <a:rPr sz="2800" spc="-15" dirty="0">
                <a:solidFill>
                  <a:srgbClr val="2E2B1F"/>
                </a:solidFill>
                <a:latin typeface="Calibri"/>
                <a:cs typeface="Calibri"/>
              </a:rPr>
              <a:t>into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two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dimensional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three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 Dimensional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Surfaces.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this</a:t>
            </a:r>
            <a:r>
              <a:rPr sz="28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session</a:t>
            </a:r>
            <a:r>
              <a:rPr sz="2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8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will</a:t>
            </a:r>
            <a:endParaRPr sz="2800">
              <a:latin typeface="Calibri"/>
              <a:cs typeface="Calibri"/>
            </a:endParaRPr>
          </a:p>
          <a:p>
            <a:pPr marL="12700" marR="371475">
              <a:lnSpc>
                <a:spcPts val="3030"/>
              </a:lnSpc>
              <a:spcBef>
                <a:spcPts val="40"/>
              </a:spcBef>
            </a:pP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be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treating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earth </a:t>
            </a:r>
            <a:r>
              <a:rPr sz="2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surface</a:t>
            </a:r>
            <a:r>
              <a:rPr sz="28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2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2B1F"/>
                </a:solidFill>
                <a:latin typeface="Calibri"/>
                <a:cs typeface="Calibri"/>
              </a:rPr>
              <a:t>ellipsoid.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10505" y="170306"/>
            <a:ext cx="4333875" cy="6687820"/>
            <a:chOff x="4810505" y="170306"/>
            <a:chExt cx="4333875" cy="66878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0759" y="2455926"/>
              <a:ext cx="4333113" cy="21971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0505" y="4573777"/>
              <a:ext cx="4333493" cy="22842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0759" y="170306"/>
              <a:ext cx="4333113" cy="228777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294497" y="713104"/>
              <a:ext cx="849630" cy="2126615"/>
            </a:xfrm>
            <a:custGeom>
              <a:avLst/>
              <a:gdLst/>
              <a:ahLst/>
              <a:cxnLst/>
              <a:rect l="l" t="t" r="r" b="b"/>
              <a:pathLst>
                <a:path w="849629" h="2126615">
                  <a:moveTo>
                    <a:pt x="849503" y="0"/>
                  </a:moveTo>
                  <a:lnTo>
                    <a:pt x="47879" y="1063371"/>
                  </a:lnTo>
                  <a:lnTo>
                    <a:pt x="173837" y="1230452"/>
                  </a:lnTo>
                  <a:lnTo>
                    <a:pt x="0" y="1404366"/>
                  </a:lnTo>
                  <a:lnTo>
                    <a:pt x="383159" y="1787525"/>
                  </a:lnTo>
                  <a:lnTo>
                    <a:pt x="503250" y="1667383"/>
                  </a:lnTo>
                  <a:lnTo>
                    <a:pt x="849503" y="2126615"/>
                  </a:lnTo>
                  <a:lnTo>
                    <a:pt x="849503" y="0"/>
                  </a:lnTo>
                  <a:close/>
                </a:path>
              </a:pathLst>
            </a:custGeom>
            <a:solidFill>
              <a:srgbClr val="94A29D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31733" y="5648960"/>
              <a:ext cx="548640" cy="396240"/>
            </a:xfrm>
            <a:custGeom>
              <a:avLst/>
              <a:gdLst/>
              <a:ahLst/>
              <a:cxnLst/>
              <a:rect l="l" t="t" r="r" b="b"/>
              <a:pathLst>
                <a:path w="548640" h="396239">
                  <a:moveTo>
                    <a:pt x="71120" y="396239"/>
                  </a:moveTo>
                  <a:lnTo>
                    <a:pt x="43451" y="390651"/>
                  </a:lnTo>
                  <a:lnTo>
                    <a:pt x="20843" y="375410"/>
                  </a:lnTo>
                  <a:lnTo>
                    <a:pt x="5593" y="352804"/>
                  </a:lnTo>
                  <a:lnTo>
                    <a:pt x="0" y="325119"/>
                  </a:lnTo>
                  <a:lnTo>
                    <a:pt x="0" y="71119"/>
                  </a:lnTo>
                  <a:lnTo>
                    <a:pt x="5593" y="43435"/>
                  </a:lnTo>
                  <a:lnTo>
                    <a:pt x="20843" y="20829"/>
                  </a:lnTo>
                  <a:lnTo>
                    <a:pt x="43451" y="5588"/>
                  </a:lnTo>
                  <a:lnTo>
                    <a:pt x="71120" y="0"/>
                  </a:lnTo>
                </a:path>
                <a:path w="548640" h="396239">
                  <a:moveTo>
                    <a:pt x="477520" y="0"/>
                  </a:moveTo>
                  <a:lnTo>
                    <a:pt x="505241" y="5588"/>
                  </a:lnTo>
                  <a:lnTo>
                    <a:pt x="527843" y="20829"/>
                  </a:lnTo>
                  <a:lnTo>
                    <a:pt x="543063" y="43435"/>
                  </a:lnTo>
                  <a:lnTo>
                    <a:pt x="548640" y="71119"/>
                  </a:lnTo>
                  <a:lnTo>
                    <a:pt x="548640" y="325119"/>
                  </a:lnTo>
                  <a:lnTo>
                    <a:pt x="543063" y="352804"/>
                  </a:lnTo>
                  <a:lnTo>
                    <a:pt x="527843" y="375410"/>
                  </a:lnTo>
                  <a:lnTo>
                    <a:pt x="505241" y="390651"/>
                  </a:lnTo>
                  <a:lnTo>
                    <a:pt x="477520" y="396239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61543" y="6384137"/>
            <a:ext cx="1248410" cy="287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019"/>
              </a:lnSpc>
              <a:spcBef>
                <a:spcPts val="110"/>
              </a:spcBef>
            </a:pPr>
            <a:r>
              <a:rPr sz="900" spc="5" dirty="0">
                <a:solidFill>
                  <a:srgbClr val="8E8D8B"/>
                </a:solidFill>
                <a:latin typeface="Calibri"/>
                <a:cs typeface="Calibri"/>
              </a:rPr>
              <a:t>Wed</a:t>
            </a:r>
            <a:r>
              <a:rPr sz="900" dirty="0">
                <a:solidFill>
                  <a:srgbClr val="8E8D8B"/>
                </a:solidFill>
                <a:latin typeface="Calibri"/>
                <a:cs typeface="Calibri"/>
              </a:rPr>
              <a:t>n</a:t>
            </a:r>
            <a:r>
              <a:rPr sz="900" spc="5" dirty="0">
                <a:solidFill>
                  <a:srgbClr val="8E8D8B"/>
                </a:solidFill>
                <a:latin typeface="Calibri"/>
                <a:cs typeface="Calibri"/>
              </a:rPr>
              <a:t>es</a:t>
            </a:r>
            <a:r>
              <a:rPr sz="900" dirty="0">
                <a:solidFill>
                  <a:srgbClr val="8E8D8B"/>
                </a:solidFill>
                <a:latin typeface="Calibri"/>
                <a:cs typeface="Calibri"/>
              </a:rPr>
              <a:t>da</a:t>
            </a:r>
            <a:r>
              <a:rPr sz="900" spc="-5" dirty="0">
                <a:solidFill>
                  <a:srgbClr val="8E8D8B"/>
                </a:solidFill>
                <a:latin typeface="Calibri"/>
                <a:cs typeface="Calibri"/>
              </a:rPr>
              <a:t>y</a:t>
            </a:r>
            <a:r>
              <a:rPr sz="900" dirty="0">
                <a:solidFill>
                  <a:srgbClr val="8E8D8B"/>
                </a:solidFill>
                <a:latin typeface="Calibri"/>
                <a:cs typeface="Calibri"/>
              </a:rPr>
              <a:t>,</a:t>
            </a:r>
            <a:r>
              <a:rPr sz="900" spc="-95" dirty="0">
                <a:solidFill>
                  <a:srgbClr val="8E8D8B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8E8D8B"/>
                </a:solidFill>
                <a:latin typeface="Calibri"/>
                <a:cs typeface="Calibri"/>
              </a:rPr>
              <a:t>S</a:t>
            </a:r>
            <a:r>
              <a:rPr sz="900" spc="5" dirty="0">
                <a:solidFill>
                  <a:srgbClr val="8E8D8B"/>
                </a:solidFill>
                <a:latin typeface="Calibri"/>
                <a:cs typeface="Calibri"/>
              </a:rPr>
              <a:t>epte</a:t>
            </a:r>
            <a:r>
              <a:rPr sz="900" spc="-5" dirty="0">
                <a:solidFill>
                  <a:srgbClr val="8E8D8B"/>
                </a:solidFill>
                <a:latin typeface="Calibri"/>
                <a:cs typeface="Calibri"/>
              </a:rPr>
              <a:t>m</a:t>
            </a:r>
            <a:r>
              <a:rPr sz="900" dirty="0">
                <a:solidFill>
                  <a:srgbClr val="8E8D8B"/>
                </a:solidFill>
                <a:latin typeface="Calibri"/>
                <a:cs typeface="Calibri"/>
              </a:rPr>
              <a:t>b</a:t>
            </a:r>
            <a:r>
              <a:rPr sz="900" spc="5" dirty="0">
                <a:solidFill>
                  <a:srgbClr val="8E8D8B"/>
                </a:solidFill>
                <a:latin typeface="Calibri"/>
                <a:cs typeface="Calibri"/>
              </a:rPr>
              <a:t>er</a:t>
            </a:r>
            <a:r>
              <a:rPr sz="900" spc="-45" dirty="0">
                <a:solidFill>
                  <a:srgbClr val="8E8D8B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8E8D8B"/>
                </a:solidFill>
                <a:latin typeface="Calibri"/>
                <a:cs typeface="Calibri"/>
              </a:rPr>
              <a:t>4</a:t>
            </a:r>
            <a:r>
              <a:rPr sz="900" dirty="0">
                <a:solidFill>
                  <a:srgbClr val="8E8D8B"/>
                </a:solidFill>
                <a:latin typeface="Calibri"/>
                <a:cs typeface="Calibri"/>
              </a:rPr>
              <a:t>,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solidFill>
                  <a:srgbClr val="8E8D8B"/>
                </a:solidFill>
                <a:latin typeface="Calibri"/>
                <a:cs typeface="Calibri"/>
              </a:rPr>
              <a:t>2024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4601463"/>
            <a:ext cx="803910" cy="2018030"/>
          </a:xfrm>
          <a:custGeom>
            <a:avLst/>
            <a:gdLst/>
            <a:ahLst/>
            <a:cxnLst/>
            <a:rect l="l" t="t" r="r" b="b"/>
            <a:pathLst>
              <a:path w="803910" h="2018029">
                <a:moveTo>
                  <a:pt x="803465" y="1412951"/>
                </a:moveTo>
                <a:lnTo>
                  <a:pt x="605269" y="1214767"/>
                </a:lnTo>
                <a:lnTo>
                  <a:pt x="760539" y="1008824"/>
                </a:lnTo>
                <a:lnTo>
                  <a:pt x="0" y="0"/>
                </a:lnTo>
                <a:lnTo>
                  <a:pt x="0" y="2017610"/>
                </a:lnTo>
                <a:lnTo>
                  <a:pt x="383882" y="1508417"/>
                </a:lnTo>
                <a:lnTo>
                  <a:pt x="545947" y="1670469"/>
                </a:lnTo>
                <a:lnTo>
                  <a:pt x="803465" y="1412951"/>
                </a:lnTo>
                <a:close/>
              </a:path>
            </a:pathLst>
          </a:custGeom>
          <a:solidFill>
            <a:srgbClr val="A9A47B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738107" y="568462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98230" y="3127893"/>
            <a:ext cx="177800" cy="1046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9144000"/>
            <a:chOff x="0" y="0"/>
            <a:chExt cx="6858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9144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458200"/>
              <a:ext cx="6858000" cy="685800"/>
            </a:xfrm>
            <a:custGeom>
              <a:avLst/>
              <a:gdLst/>
              <a:ahLst/>
              <a:cxnLst/>
              <a:rect l="l" t="t" r="r" b="b"/>
              <a:pathLst>
                <a:path w="68580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  <a:path w="6858000" h="685800">
                  <a:moveTo>
                    <a:pt x="6858000" y="0"/>
                  </a:moveTo>
                  <a:lnTo>
                    <a:pt x="1371600" y="0"/>
                  </a:lnTo>
                  <a:lnTo>
                    <a:pt x="1371600" y="685800"/>
                  </a:lnTo>
                  <a:lnTo>
                    <a:pt x="6858000" y="685800"/>
                  </a:lnTo>
                  <a:lnTo>
                    <a:pt x="6858000" y="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5799" y="84582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685800" y="0"/>
                  </a:ln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87470" y="8660130"/>
            <a:ext cx="197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Wednesday,</a:t>
            </a:r>
            <a:r>
              <a:rPr sz="1200" spc="-4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September</a:t>
            </a: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4,</a:t>
            </a:r>
            <a:r>
              <a:rPr sz="1200" spc="-2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83891" y="8660130"/>
            <a:ext cx="1046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 rot="16200000">
            <a:off x="2231523" y="435477"/>
            <a:ext cx="4779645" cy="8633091"/>
            <a:chOff x="803275" y="194576"/>
            <a:chExt cx="4779645" cy="8895715"/>
          </a:xfrm>
        </p:grpSpPr>
        <p:sp>
          <p:nvSpPr>
            <p:cNvPr id="9" name="object 9"/>
            <p:cNvSpPr/>
            <p:nvPr/>
          </p:nvSpPr>
          <p:spPr>
            <a:xfrm>
              <a:off x="812800" y="8531732"/>
              <a:ext cx="396240" cy="548640"/>
            </a:xfrm>
            <a:custGeom>
              <a:avLst/>
              <a:gdLst/>
              <a:ahLst/>
              <a:cxnLst/>
              <a:rect l="l" t="t" r="r" b="b"/>
              <a:pathLst>
                <a:path w="396240" h="548640">
                  <a:moveTo>
                    <a:pt x="0" y="71120"/>
                  </a:moveTo>
                  <a:lnTo>
                    <a:pt x="5588" y="43451"/>
                  </a:lnTo>
                  <a:lnTo>
                    <a:pt x="20829" y="20843"/>
                  </a:lnTo>
                  <a:lnTo>
                    <a:pt x="43435" y="5593"/>
                  </a:lnTo>
                  <a:lnTo>
                    <a:pt x="71119" y="0"/>
                  </a:lnTo>
                  <a:lnTo>
                    <a:pt x="325119" y="0"/>
                  </a:lnTo>
                  <a:lnTo>
                    <a:pt x="352804" y="5593"/>
                  </a:lnTo>
                  <a:lnTo>
                    <a:pt x="375410" y="20843"/>
                  </a:lnTo>
                  <a:lnTo>
                    <a:pt x="390651" y="43451"/>
                  </a:lnTo>
                  <a:lnTo>
                    <a:pt x="396240" y="71120"/>
                  </a:lnTo>
                </a:path>
                <a:path w="396240" h="548640">
                  <a:moveTo>
                    <a:pt x="396240" y="477520"/>
                  </a:moveTo>
                  <a:lnTo>
                    <a:pt x="390651" y="505241"/>
                  </a:lnTo>
                  <a:lnTo>
                    <a:pt x="375410" y="527843"/>
                  </a:lnTo>
                  <a:lnTo>
                    <a:pt x="352804" y="543063"/>
                  </a:lnTo>
                  <a:lnTo>
                    <a:pt x="325119" y="548640"/>
                  </a:lnTo>
                  <a:lnTo>
                    <a:pt x="71119" y="548640"/>
                  </a:lnTo>
                  <a:lnTo>
                    <a:pt x="43435" y="543063"/>
                  </a:lnTo>
                  <a:lnTo>
                    <a:pt x="20829" y="527843"/>
                  </a:lnTo>
                  <a:lnTo>
                    <a:pt x="5588" y="505241"/>
                  </a:lnTo>
                  <a:lnTo>
                    <a:pt x="0" y="47752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0920" y="194576"/>
              <a:ext cx="4572000" cy="813435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62228" y="8679942"/>
            <a:ext cx="254000" cy="2571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30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9144000"/>
            <a:chOff x="0" y="0"/>
            <a:chExt cx="6858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9144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458200"/>
              <a:ext cx="6858000" cy="685800"/>
            </a:xfrm>
            <a:custGeom>
              <a:avLst/>
              <a:gdLst/>
              <a:ahLst/>
              <a:cxnLst/>
              <a:rect l="l" t="t" r="r" b="b"/>
              <a:pathLst>
                <a:path w="68580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  <a:path w="6858000" h="685800">
                  <a:moveTo>
                    <a:pt x="6858000" y="0"/>
                  </a:moveTo>
                  <a:lnTo>
                    <a:pt x="1371600" y="0"/>
                  </a:lnTo>
                  <a:lnTo>
                    <a:pt x="1371600" y="685800"/>
                  </a:lnTo>
                  <a:lnTo>
                    <a:pt x="6858000" y="685800"/>
                  </a:lnTo>
                  <a:lnTo>
                    <a:pt x="6858000" y="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5799" y="84582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685800" y="0"/>
                  </a:ln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87470" y="8660130"/>
            <a:ext cx="197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Wednesday,</a:t>
            </a:r>
            <a:r>
              <a:rPr sz="1200" spc="-4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September</a:t>
            </a: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4,</a:t>
            </a:r>
            <a:r>
              <a:rPr sz="1200" spc="-2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83891" y="8660130"/>
            <a:ext cx="1046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 rot="16200000">
            <a:off x="2385378" y="610642"/>
            <a:ext cx="4977765" cy="8480882"/>
            <a:chOff x="803275" y="178257"/>
            <a:chExt cx="4977765" cy="8912225"/>
          </a:xfrm>
        </p:grpSpPr>
        <p:sp>
          <p:nvSpPr>
            <p:cNvPr id="9" name="object 9"/>
            <p:cNvSpPr/>
            <p:nvPr/>
          </p:nvSpPr>
          <p:spPr>
            <a:xfrm>
              <a:off x="812800" y="8531733"/>
              <a:ext cx="396240" cy="548640"/>
            </a:xfrm>
            <a:custGeom>
              <a:avLst/>
              <a:gdLst/>
              <a:ahLst/>
              <a:cxnLst/>
              <a:rect l="l" t="t" r="r" b="b"/>
              <a:pathLst>
                <a:path w="396240" h="548640">
                  <a:moveTo>
                    <a:pt x="0" y="71120"/>
                  </a:moveTo>
                  <a:lnTo>
                    <a:pt x="5588" y="43451"/>
                  </a:lnTo>
                  <a:lnTo>
                    <a:pt x="20829" y="20843"/>
                  </a:lnTo>
                  <a:lnTo>
                    <a:pt x="43435" y="5593"/>
                  </a:lnTo>
                  <a:lnTo>
                    <a:pt x="71119" y="0"/>
                  </a:lnTo>
                  <a:lnTo>
                    <a:pt x="325119" y="0"/>
                  </a:lnTo>
                  <a:lnTo>
                    <a:pt x="352804" y="5593"/>
                  </a:lnTo>
                  <a:lnTo>
                    <a:pt x="375410" y="20843"/>
                  </a:lnTo>
                  <a:lnTo>
                    <a:pt x="390651" y="43451"/>
                  </a:lnTo>
                  <a:lnTo>
                    <a:pt x="396240" y="71120"/>
                  </a:lnTo>
                </a:path>
                <a:path w="396240" h="548640">
                  <a:moveTo>
                    <a:pt x="396240" y="477520"/>
                  </a:moveTo>
                  <a:lnTo>
                    <a:pt x="390651" y="505241"/>
                  </a:lnTo>
                  <a:lnTo>
                    <a:pt x="375410" y="527843"/>
                  </a:lnTo>
                  <a:lnTo>
                    <a:pt x="352804" y="543063"/>
                  </a:lnTo>
                  <a:lnTo>
                    <a:pt x="325119" y="548640"/>
                  </a:lnTo>
                  <a:lnTo>
                    <a:pt x="71119" y="548640"/>
                  </a:lnTo>
                  <a:lnTo>
                    <a:pt x="43435" y="543063"/>
                  </a:lnTo>
                  <a:lnTo>
                    <a:pt x="20829" y="527843"/>
                  </a:lnTo>
                  <a:lnTo>
                    <a:pt x="5588" y="505241"/>
                  </a:lnTo>
                  <a:lnTo>
                    <a:pt x="0" y="47752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9040" y="178257"/>
              <a:ext cx="4572000" cy="813435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62228" y="8679942"/>
            <a:ext cx="254000" cy="2571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31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686C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7759" y="480059"/>
            <a:ext cx="8428990" cy="5897880"/>
          </a:xfrm>
          <a:custGeom>
            <a:avLst/>
            <a:gdLst/>
            <a:ahLst/>
            <a:cxnLst/>
            <a:rect l="l" t="t" r="r" b="b"/>
            <a:pathLst>
              <a:path w="8428990" h="5897880">
                <a:moveTo>
                  <a:pt x="8428482" y="0"/>
                </a:moveTo>
                <a:lnTo>
                  <a:pt x="0" y="0"/>
                </a:lnTo>
                <a:lnTo>
                  <a:pt x="0" y="5897880"/>
                </a:lnTo>
                <a:lnTo>
                  <a:pt x="8428482" y="5897880"/>
                </a:lnTo>
                <a:lnTo>
                  <a:pt x="84284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542" y="6336893"/>
            <a:ext cx="16332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48505" y="6428333"/>
            <a:ext cx="10464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Yogachandar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57950" y="6356350"/>
            <a:ext cx="2057400" cy="365125"/>
          </a:xfrm>
          <a:custGeom>
            <a:avLst/>
            <a:gdLst/>
            <a:ahLst/>
            <a:cxnLst/>
            <a:rect l="l" t="t" r="r" b="b"/>
            <a:pathLst>
              <a:path w="2057400" h="365125">
                <a:moveTo>
                  <a:pt x="65531" y="365125"/>
                </a:moveTo>
                <a:lnTo>
                  <a:pt x="40022" y="359975"/>
                </a:lnTo>
                <a:lnTo>
                  <a:pt x="19192" y="345932"/>
                </a:lnTo>
                <a:lnTo>
                  <a:pt x="5149" y="325102"/>
                </a:lnTo>
                <a:lnTo>
                  <a:pt x="0" y="299593"/>
                </a:lnTo>
                <a:lnTo>
                  <a:pt x="0" y="65531"/>
                </a:lnTo>
                <a:lnTo>
                  <a:pt x="5149" y="40022"/>
                </a:lnTo>
                <a:lnTo>
                  <a:pt x="19192" y="19192"/>
                </a:lnTo>
                <a:lnTo>
                  <a:pt x="40022" y="5149"/>
                </a:lnTo>
                <a:lnTo>
                  <a:pt x="65531" y="0"/>
                </a:lnTo>
              </a:path>
              <a:path w="2057400" h="365125">
                <a:moveTo>
                  <a:pt x="1991868" y="0"/>
                </a:moveTo>
                <a:lnTo>
                  <a:pt x="2017377" y="5149"/>
                </a:lnTo>
                <a:lnTo>
                  <a:pt x="2038207" y="19192"/>
                </a:lnTo>
                <a:lnTo>
                  <a:pt x="2052250" y="40022"/>
                </a:lnTo>
                <a:lnTo>
                  <a:pt x="2057400" y="65531"/>
                </a:lnTo>
                <a:lnTo>
                  <a:pt x="2057400" y="299593"/>
                </a:lnTo>
                <a:lnTo>
                  <a:pt x="2052250" y="325102"/>
                </a:lnTo>
                <a:lnTo>
                  <a:pt x="2038207" y="345932"/>
                </a:lnTo>
                <a:lnTo>
                  <a:pt x="2017377" y="359975"/>
                </a:lnTo>
                <a:lnTo>
                  <a:pt x="1991868" y="365125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41030" y="6428333"/>
            <a:ext cx="1784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950" y="482117"/>
            <a:ext cx="8442579" cy="597166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9144000"/>
            <a:chOff x="0" y="0"/>
            <a:chExt cx="6858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9144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458200"/>
              <a:ext cx="6858000" cy="685800"/>
            </a:xfrm>
            <a:custGeom>
              <a:avLst/>
              <a:gdLst/>
              <a:ahLst/>
              <a:cxnLst/>
              <a:rect l="l" t="t" r="r" b="b"/>
              <a:pathLst>
                <a:path w="68580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  <a:path w="6858000" h="685800">
                  <a:moveTo>
                    <a:pt x="6858000" y="0"/>
                  </a:moveTo>
                  <a:lnTo>
                    <a:pt x="1371600" y="0"/>
                  </a:lnTo>
                  <a:lnTo>
                    <a:pt x="1371600" y="685800"/>
                  </a:lnTo>
                  <a:lnTo>
                    <a:pt x="6858000" y="685800"/>
                  </a:lnTo>
                  <a:lnTo>
                    <a:pt x="6858000" y="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5799" y="84582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685800" y="0"/>
                  </a:ln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87470" y="8660130"/>
            <a:ext cx="197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Wednesday,</a:t>
            </a:r>
            <a:r>
              <a:rPr sz="1200" spc="-4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September</a:t>
            </a: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4,</a:t>
            </a:r>
            <a:r>
              <a:rPr sz="1200" spc="-2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83891" y="8660130"/>
            <a:ext cx="1046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 rot="16200000">
            <a:off x="2660649" y="484187"/>
            <a:ext cx="4911725" cy="8175625"/>
            <a:chOff x="803275" y="342900"/>
            <a:chExt cx="4911725" cy="8747125"/>
          </a:xfrm>
        </p:grpSpPr>
        <p:sp>
          <p:nvSpPr>
            <p:cNvPr id="9" name="object 9"/>
            <p:cNvSpPr/>
            <p:nvPr/>
          </p:nvSpPr>
          <p:spPr>
            <a:xfrm>
              <a:off x="812800" y="8531732"/>
              <a:ext cx="396240" cy="548640"/>
            </a:xfrm>
            <a:custGeom>
              <a:avLst/>
              <a:gdLst/>
              <a:ahLst/>
              <a:cxnLst/>
              <a:rect l="l" t="t" r="r" b="b"/>
              <a:pathLst>
                <a:path w="396240" h="548640">
                  <a:moveTo>
                    <a:pt x="0" y="71120"/>
                  </a:moveTo>
                  <a:lnTo>
                    <a:pt x="5588" y="43451"/>
                  </a:lnTo>
                  <a:lnTo>
                    <a:pt x="20829" y="20843"/>
                  </a:lnTo>
                  <a:lnTo>
                    <a:pt x="43435" y="5593"/>
                  </a:lnTo>
                  <a:lnTo>
                    <a:pt x="71119" y="0"/>
                  </a:lnTo>
                  <a:lnTo>
                    <a:pt x="325119" y="0"/>
                  </a:lnTo>
                  <a:lnTo>
                    <a:pt x="352804" y="5593"/>
                  </a:lnTo>
                  <a:lnTo>
                    <a:pt x="375410" y="20843"/>
                  </a:lnTo>
                  <a:lnTo>
                    <a:pt x="390651" y="43451"/>
                  </a:lnTo>
                  <a:lnTo>
                    <a:pt x="396240" y="71120"/>
                  </a:lnTo>
                </a:path>
                <a:path w="396240" h="548640">
                  <a:moveTo>
                    <a:pt x="396240" y="477520"/>
                  </a:moveTo>
                  <a:lnTo>
                    <a:pt x="390651" y="505241"/>
                  </a:lnTo>
                  <a:lnTo>
                    <a:pt x="375410" y="527843"/>
                  </a:lnTo>
                  <a:lnTo>
                    <a:pt x="352804" y="543063"/>
                  </a:lnTo>
                  <a:lnTo>
                    <a:pt x="325119" y="548640"/>
                  </a:lnTo>
                  <a:lnTo>
                    <a:pt x="71119" y="548640"/>
                  </a:lnTo>
                  <a:lnTo>
                    <a:pt x="43435" y="543063"/>
                  </a:lnTo>
                  <a:lnTo>
                    <a:pt x="20829" y="527843"/>
                  </a:lnTo>
                  <a:lnTo>
                    <a:pt x="5588" y="505241"/>
                  </a:lnTo>
                  <a:lnTo>
                    <a:pt x="0" y="47752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000" y="342900"/>
              <a:ext cx="4572000" cy="787031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62228" y="8679942"/>
            <a:ext cx="254000" cy="2571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33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8200" y="6172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685799"/>
                </a:moveTo>
                <a:lnTo>
                  <a:pt x="685800" y="685799"/>
                </a:lnTo>
                <a:lnTo>
                  <a:pt x="685800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675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9" y="0"/>
            <a:ext cx="9144000" cy="6172200"/>
            <a:chOff x="19" y="0"/>
            <a:chExt cx="9144000" cy="6172200"/>
          </a:xfrm>
        </p:grpSpPr>
        <p:sp>
          <p:nvSpPr>
            <p:cNvPr id="4" name="object 4"/>
            <p:cNvSpPr/>
            <p:nvPr/>
          </p:nvSpPr>
          <p:spPr>
            <a:xfrm>
              <a:off x="8458199" y="0"/>
              <a:ext cx="685800" cy="5486400"/>
            </a:xfrm>
            <a:custGeom>
              <a:avLst/>
              <a:gdLst/>
              <a:ahLst/>
              <a:cxnLst/>
              <a:rect l="l" t="t" r="r" b="b"/>
              <a:pathLst>
                <a:path w="685800" h="5486400">
                  <a:moveTo>
                    <a:pt x="0" y="5486400"/>
                  </a:moveTo>
                  <a:lnTo>
                    <a:pt x="685800" y="5486400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548640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58199" y="54863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" y="0"/>
              <a:ext cx="9143980" cy="371055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39623" y="4272788"/>
            <a:ext cx="1937385" cy="134810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65"/>
              </a:spcBef>
            </a:pPr>
            <a:r>
              <a:rPr sz="3100" b="1" spc="-20" dirty="0">
                <a:solidFill>
                  <a:srgbClr val="2E2B1F"/>
                </a:solidFill>
                <a:latin typeface="Cambria"/>
                <a:cs typeface="Cambria"/>
              </a:rPr>
              <a:t>CO- </a:t>
            </a:r>
            <a:r>
              <a:rPr sz="3100" b="1" spc="-1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3100" b="1" spc="-10" dirty="0">
                <a:solidFill>
                  <a:srgbClr val="2E2B1F"/>
                </a:solidFill>
                <a:latin typeface="Cambria"/>
                <a:cs typeface="Cambria"/>
              </a:rPr>
              <a:t>ORD</a:t>
            </a:r>
            <a:r>
              <a:rPr sz="3100" b="1" spc="-20" dirty="0">
                <a:solidFill>
                  <a:srgbClr val="2E2B1F"/>
                </a:solidFill>
                <a:latin typeface="Cambria"/>
                <a:cs typeface="Cambria"/>
              </a:rPr>
              <a:t>I</a:t>
            </a:r>
            <a:r>
              <a:rPr sz="3100" b="1" spc="-50" dirty="0">
                <a:solidFill>
                  <a:srgbClr val="2E2B1F"/>
                </a:solidFill>
                <a:latin typeface="Cambria"/>
                <a:cs typeface="Cambria"/>
              </a:rPr>
              <a:t>N</a:t>
            </a:r>
            <a:r>
              <a:rPr sz="3100" b="1" spc="-250" dirty="0">
                <a:solidFill>
                  <a:srgbClr val="2E2B1F"/>
                </a:solidFill>
                <a:latin typeface="Cambria"/>
                <a:cs typeface="Cambria"/>
              </a:rPr>
              <a:t>A</a:t>
            </a:r>
            <a:r>
              <a:rPr sz="3100" b="1" spc="-20" dirty="0">
                <a:solidFill>
                  <a:srgbClr val="2E2B1F"/>
                </a:solidFill>
                <a:latin typeface="Cambria"/>
                <a:cs typeface="Cambria"/>
              </a:rPr>
              <a:t>T</a:t>
            </a:r>
            <a:r>
              <a:rPr sz="3100" b="1" spc="-5" dirty="0">
                <a:solidFill>
                  <a:srgbClr val="2E2B1F"/>
                </a:solidFill>
                <a:latin typeface="Cambria"/>
                <a:cs typeface="Cambria"/>
              </a:rPr>
              <a:t>E  </a:t>
            </a:r>
            <a:r>
              <a:rPr sz="3100" b="1" spc="-30" dirty="0">
                <a:solidFill>
                  <a:srgbClr val="2E2B1F"/>
                </a:solidFill>
                <a:latin typeface="Cambria"/>
                <a:cs typeface="Cambria"/>
              </a:rPr>
              <a:t>SYSTEM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80792" y="3831082"/>
            <a:ext cx="247904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1500" b="1" spc="-5" dirty="0">
                <a:solidFill>
                  <a:srgbClr val="2E2B1F"/>
                </a:solidFill>
                <a:latin typeface="Calibri"/>
                <a:cs typeface="Calibri"/>
              </a:rPr>
              <a:t>What</a:t>
            </a:r>
            <a:r>
              <a:rPr sz="1500" b="1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b="1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500" b="1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b="1" spc="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500" b="1" spc="-10" dirty="0">
                <a:solidFill>
                  <a:srgbClr val="2E2B1F"/>
                </a:solidFill>
                <a:latin typeface="Calibri"/>
                <a:cs typeface="Calibri"/>
              </a:rPr>
              <a:t> coordinate</a:t>
            </a:r>
            <a:r>
              <a:rPr sz="15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2E2B1F"/>
                </a:solidFill>
                <a:latin typeface="Calibri"/>
                <a:cs typeface="Calibri"/>
              </a:rPr>
              <a:t>system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80792" y="4349622"/>
            <a:ext cx="569341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1500" spc="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5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E2B1F"/>
                </a:solidFill>
                <a:latin typeface="Calibri"/>
                <a:cs typeface="Calibri"/>
              </a:rPr>
              <a:t>coordinate</a:t>
            </a:r>
            <a:r>
              <a:rPr sz="1500" spc="-15" dirty="0">
                <a:solidFill>
                  <a:srgbClr val="2E2B1F"/>
                </a:solidFill>
                <a:latin typeface="Calibri"/>
                <a:cs typeface="Calibri"/>
              </a:rPr>
              <a:t> system </a:t>
            </a:r>
            <a:r>
              <a:rPr sz="15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5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5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E2B1F"/>
                </a:solidFill>
                <a:latin typeface="Calibri"/>
                <a:cs typeface="Calibri"/>
              </a:rPr>
              <a:t>method</a:t>
            </a:r>
            <a:r>
              <a:rPr sz="15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15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2E2B1F"/>
                </a:solidFill>
                <a:latin typeface="Calibri"/>
                <a:cs typeface="Calibri"/>
              </a:rPr>
              <a:t>identifying</a:t>
            </a:r>
            <a:r>
              <a:rPr sz="15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5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E2B1F"/>
                </a:solidFill>
                <a:latin typeface="Calibri"/>
                <a:cs typeface="Calibri"/>
              </a:rPr>
              <a:t>location</a:t>
            </a:r>
            <a:r>
              <a:rPr sz="15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5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500" spc="-10" dirty="0">
                <a:solidFill>
                  <a:srgbClr val="2E2B1F"/>
                </a:solidFill>
                <a:latin typeface="Calibri"/>
                <a:cs typeface="Calibri"/>
              </a:rPr>
              <a:t> point.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80792" y="4608398"/>
            <a:ext cx="5279390" cy="4394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41300" indent="-228600">
              <a:lnSpc>
                <a:spcPts val="1620"/>
              </a:lnSpc>
              <a:spcBef>
                <a:spcPts val="115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1500" spc="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15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E2B1F"/>
                </a:solidFill>
                <a:latin typeface="Calibri"/>
                <a:cs typeface="Calibri"/>
              </a:rPr>
              <a:t>our</a:t>
            </a:r>
            <a:r>
              <a:rPr sz="15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E2B1F"/>
                </a:solidFill>
                <a:latin typeface="Calibri"/>
                <a:cs typeface="Calibri"/>
              </a:rPr>
              <a:t>school</a:t>
            </a:r>
            <a:r>
              <a:rPr sz="15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E2B1F"/>
                </a:solidFill>
                <a:latin typeface="Calibri"/>
                <a:cs typeface="Calibri"/>
              </a:rPr>
              <a:t>education</a:t>
            </a:r>
            <a:r>
              <a:rPr sz="15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15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2E2B1F"/>
                </a:solidFill>
                <a:latin typeface="Calibri"/>
                <a:cs typeface="Calibri"/>
              </a:rPr>
              <a:t>come</a:t>
            </a:r>
            <a:r>
              <a:rPr sz="15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E2B1F"/>
                </a:solidFill>
                <a:latin typeface="Calibri"/>
                <a:cs typeface="Calibri"/>
              </a:rPr>
              <a:t>across</a:t>
            </a:r>
            <a:r>
              <a:rPr sz="15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500" spc="-10" dirty="0">
                <a:solidFill>
                  <a:srgbClr val="2E2B1F"/>
                </a:solidFill>
                <a:latin typeface="Calibri"/>
                <a:cs typeface="Calibri"/>
              </a:rPr>
              <a:t> coordinate</a:t>
            </a:r>
            <a:r>
              <a:rPr sz="15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E2B1F"/>
                </a:solidFill>
                <a:latin typeface="Calibri"/>
                <a:cs typeface="Calibri"/>
              </a:rPr>
              <a:t>system</a:t>
            </a:r>
            <a:r>
              <a:rPr sz="15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ts val="1620"/>
              </a:lnSpc>
            </a:pPr>
            <a:r>
              <a:rPr sz="1500" spc="-5" dirty="0">
                <a:solidFill>
                  <a:srgbClr val="2E2B1F"/>
                </a:solidFill>
                <a:latin typeface="Calibri"/>
                <a:cs typeface="Calibri"/>
              </a:rPr>
              <a:t>mathematics</a:t>
            </a:r>
            <a:r>
              <a:rPr sz="15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2E2B1F"/>
                </a:solidFill>
                <a:latin typeface="Calibri"/>
                <a:cs typeface="Calibri"/>
              </a:rPr>
              <a:t>namely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80792" y="5280726"/>
            <a:ext cx="5330190" cy="5448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1500" spc="5" dirty="0">
                <a:solidFill>
                  <a:srgbClr val="2E2B1F"/>
                </a:solidFill>
                <a:latin typeface="Calibri"/>
                <a:cs typeface="Calibri"/>
              </a:rPr>
              <a:t>1.</a:t>
            </a:r>
            <a:r>
              <a:rPr sz="15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2E2B1F"/>
                </a:solidFill>
                <a:latin typeface="Calibri"/>
                <a:cs typeface="Calibri"/>
              </a:rPr>
              <a:t>Cartesian</a:t>
            </a:r>
            <a:r>
              <a:rPr sz="15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E2B1F"/>
                </a:solidFill>
                <a:latin typeface="Calibri"/>
                <a:cs typeface="Calibri"/>
              </a:rPr>
              <a:t>coordinate</a:t>
            </a:r>
            <a:r>
              <a:rPr sz="15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E2B1F"/>
                </a:solidFill>
                <a:latin typeface="Calibri"/>
                <a:cs typeface="Calibri"/>
              </a:rPr>
              <a:t>system</a:t>
            </a:r>
            <a:r>
              <a:rPr sz="15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1500" spc="-5" dirty="0">
                <a:solidFill>
                  <a:srgbClr val="2E2B1F"/>
                </a:solidFill>
                <a:latin typeface="Calibri"/>
                <a:cs typeface="Calibri"/>
              </a:rPr>
              <a:t> Rectangular</a:t>
            </a:r>
            <a:r>
              <a:rPr sz="15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E2B1F"/>
                </a:solidFill>
                <a:latin typeface="Calibri"/>
                <a:cs typeface="Calibri"/>
              </a:rPr>
              <a:t>Coordinate</a:t>
            </a:r>
            <a:r>
              <a:rPr sz="15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E2B1F"/>
                </a:solidFill>
                <a:latin typeface="Calibri"/>
                <a:cs typeface="Calibri"/>
              </a:rPr>
              <a:t>System.</a:t>
            </a:r>
            <a:endParaRPr sz="15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45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solidFill>
                  <a:srgbClr val="2E2B1F"/>
                </a:solidFill>
                <a:latin typeface="Calibri"/>
                <a:cs typeface="Calibri"/>
              </a:rPr>
              <a:t>2.</a:t>
            </a:r>
            <a:r>
              <a:rPr sz="1500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5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2E2B1F"/>
                </a:solidFill>
                <a:latin typeface="Calibri"/>
                <a:cs typeface="Calibri"/>
              </a:rPr>
              <a:t>polar</a:t>
            </a:r>
            <a:r>
              <a:rPr sz="15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E2B1F"/>
                </a:solidFill>
                <a:latin typeface="Calibri"/>
                <a:cs typeface="Calibri"/>
              </a:rPr>
              <a:t>coordinate</a:t>
            </a:r>
            <a:r>
              <a:rPr sz="15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2E2B1F"/>
                </a:solidFill>
                <a:latin typeface="Calibri"/>
                <a:cs typeface="Calibri"/>
              </a:rPr>
              <a:t>system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9623" y="6443573"/>
            <a:ext cx="1672589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10" dirty="0">
                <a:solidFill>
                  <a:srgbClr val="6E664B"/>
                </a:solidFill>
                <a:latin typeface="Calibri"/>
                <a:cs typeface="Calibri"/>
              </a:rPr>
              <a:t>W</a:t>
            </a:r>
            <a:r>
              <a:rPr sz="1000" spc="5" dirty="0">
                <a:solidFill>
                  <a:srgbClr val="6E664B"/>
                </a:solidFill>
                <a:latin typeface="Calibri"/>
                <a:cs typeface="Calibri"/>
              </a:rPr>
              <a:t>ed</a:t>
            </a:r>
            <a:r>
              <a:rPr sz="1000" dirty="0">
                <a:solidFill>
                  <a:srgbClr val="6E664B"/>
                </a:solidFill>
                <a:latin typeface="Calibri"/>
                <a:cs typeface="Calibri"/>
              </a:rPr>
              <a:t>n</a:t>
            </a:r>
            <a:r>
              <a:rPr sz="1000" spc="5" dirty="0">
                <a:solidFill>
                  <a:srgbClr val="6E664B"/>
                </a:solidFill>
                <a:latin typeface="Calibri"/>
                <a:cs typeface="Calibri"/>
              </a:rPr>
              <a:t>e</a:t>
            </a:r>
            <a:r>
              <a:rPr sz="1000" spc="-10" dirty="0">
                <a:solidFill>
                  <a:srgbClr val="6E664B"/>
                </a:solidFill>
                <a:latin typeface="Calibri"/>
                <a:cs typeface="Calibri"/>
              </a:rPr>
              <a:t>s</a:t>
            </a:r>
            <a:r>
              <a:rPr sz="1000" dirty="0">
                <a:solidFill>
                  <a:srgbClr val="6E664B"/>
                </a:solidFill>
                <a:latin typeface="Calibri"/>
                <a:cs typeface="Calibri"/>
              </a:rPr>
              <a:t>d</a:t>
            </a:r>
            <a:r>
              <a:rPr sz="1000" spc="-5" dirty="0">
                <a:solidFill>
                  <a:srgbClr val="6E664B"/>
                </a:solidFill>
                <a:latin typeface="Calibri"/>
                <a:cs typeface="Calibri"/>
              </a:rPr>
              <a:t>a</a:t>
            </a:r>
            <a:r>
              <a:rPr sz="1000" dirty="0">
                <a:solidFill>
                  <a:srgbClr val="6E664B"/>
                </a:solidFill>
                <a:latin typeface="Calibri"/>
                <a:cs typeface="Calibri"/>
              </a:rPr>
              <a:t>y,</a:t>
            </a:r>
            <a:r>
              <a:rPr sz="1000" spc="-50" dirty="0">
                <a:solidFill>
                  <a:srgbClr val="6E664B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6E664B"/>
                </a:solidFill>
                <a:latin typeface="Calibri"/>
                <a:cs typeface="Calibri"/>
              </a:rPr>
              <a:t>S</a:t>
            </a:r>
            <a:r>
              <a:rPr sz="1000" spc="5" dirty="0">
                <a:solidFill>
                  <a:srgbClr val="6E664B"/>
                </a:solidFill>
                <a:latin typeface="Calibri"/>
                <a:cs typeface="Calibri"/>
              </a:rPr>
              <a:t>ep</a:t>
            </a:r>
            <a:r>
              <a:rPr sz="1000" spc="-5" dirty="0">
                <a:solidFill>
                  <a:srgbClr val="6E664B"/>
                </a:solidFill>
                <a:latin typeface="Calibri"/>
                <a:cs typeface="Calibri"/>
              </a:rPr>
              <a:t>t</a:t>
            </a:r>
            <a:r>
              <a:rPr sz="1000" spc="5" dirty="0">
                <a:solidFill>
                  <a:srgbClr val="6E664B"/>
                </a:solidFill>
                <a:latin typeface="Calibri"/>
                <a:cs typeface="Calibri"/>
              </a:rPr>
              <a:t>e</a:t>
            </a:r>
            <a:r>
              <a:rPr sz="1000" spc="10" dirty="0">
                <a:solidFill>
                  <a:srgbClr val="6E664B"/>
                </a:solidFill>
                <a:latin typeface="Calibri"/>
                <a:cs typeface="Calibri"/>
              </a:rPr>
              <a:t>m</a:t>
            </a:r>
            <a:r>
              <a:rPr sz="1000" dirty="0">
                <a:solidFill>
                  <a:srgbClr val="6E664B"/>
                </a:solidFill>
                <a:latin typeface="Calibri"/>
                <a:cs typeface="Calibri"/>
              </a:rPr>
              <a:t>ber</a:t>
            </a:r>
            <a:r>
              <a:rPr sz="1000" spc="-30" dirty="0">
                <a:solidFill>
                  <a:srgbClr val="6E664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6E664B"/>
                </a:solidFill>
                <a:latin typeface="Calibri"/>
                <a:cs typeface="Calibri"/>
              </a:rPr>
              <a:t>4</a:t>
            </a:r>
            <a:r>
              <a:rPr sz="1000" dirty="0">
                <a:solidFill>
                  <a:srgbClr val="6E664B"/>
                </a:solidFill>
                <a:latin typeface="Calibri"/>
                <a:cs typeface="Calibri"/>
              </a:rPr>
              <a:t>, </a:t>
            </a:r>
            <a:r>
              <a:rPr sz="1000" spc="-5" dirty="0">
                <a:solidFill>
                  <a:srgbClr val="6E664B"/>
                </a:solidFill>
                <a:latin typeface="Calibri"/>
                <a:cs typeface="Calibri"/>
              </a:rPr>
              <a:t>202</a:t>
            </a:r>
            <a:r>
              <a:rPr sz="1000" spc="5" dirty="0">
                <a:solidFill>
                  <a:srgbClr val="6E664B"/>
                </a:solidFill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31732" y="5648959"/>
            <a:ext cx="548640" cy="396240"/>
          </a:xfrm>
          <a:custGeom>
            <a:avLst/>
            <a:gdLst/>
            <a:ahLst/>
            <a:cxnLst/>
            <a:rect l="l" t="t" r="r" b="b"/>
            <a:pathLst>
              <a:path w="548640" h="396239">
                <a:moveTo>
                  <a:pt x="71120" y="396239"/>
                </a:moveTo>
                <a:lnTo>
                  <a:pt x="43451" y="390651"/>
                </a:lnTo>
                <a:lnTo>
                  <a:pt x="20843" y="375410"/>
                </a:lnTo>
                <a:lnTo>
                  <a:pt x="5593" y="352804"/>
                </a:lnTo>
                <a:lnTo>
                  <a:pt x="0" y="325119"/>
                </a:lnTo>
                <a:lnTo>
                  <a:pt x="0" y="71119"/>
                </a:lnTo>
                <a:lnTo>
                  <a:pt x="5593" y="43435"/>
                </a:lnTo>
                <a:lnTo>
                  <a:pt x="20843" y="20829"/>
                </a:lnTo>
                <a:lnTo>
                  <a:pt x="43451" y="5588"/>
                </a:lnTo>
                <a:lnTo>
                  <a:pt x="71120" y="0"/>
                </a:lnTo>
              </a:path>
              <a:path w="548640" h="396239">
                <a:moveTo>
                  <a:pt x="477520" y="0"/>
                </a:moveTo>
                <a:lnTo>
                  <a:pt x="505241" y="5588"/>
                </a:lnTo>
                <a:lnTo>
                  <a:pt x="527843" y="20829"/>
                </a:lnTo>
                <a:lnTo>
                  <a:pt x="543063" y="43435"/>
                </a:lnTo>
                <a:lnTo>
                  <a:pt x="548640" y="71119"/>
                </a:lnTo>
                <a:lnTo>
                  <a:pt x="548640" y="325119"/>
                </a:lnTo>
                <a:lnTo>
                  <a:pt x="543063" y="352804"/>
                </a:lnTo>
                <a:lnTo>
                  <a:pt x="527843" y="375410"/>
                </a:lnTo>
                <a:lnTo>
                  <a:pt x="505241" y="390651"/>
                </a:lnTo>
                <a:lnTo>
                  <a:pt x="477520" y="396239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458200" y="5486400"/>
            <a:ext cx="685800" cy="6858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imes New Roman"/>
              <a:cs typeface="Times New Roman"/>
            </a:endParaRPr>
          </a:p>
          <a:p>
            <a:pPr marL="23431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34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98230" y="3127893"/>
            <a:ext cx="177800" cy="1046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3913" y="403987"/>
            <a:ext cx="3369945" cy="727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54020" algn="l"/>
              </a:tabLst>
            </a:pPr>
            <a:r>
              <a:rPr sz="4600" spc="-95" dirty="0">
                <a:solidFill>
                  <a:srgbClr val="675E46"/>
                </a:solidFill>
                <a:latin typeface="Cambria"/>
                <a:cs typeface="Cambria"/>
              </a:rPr>
              <a:t>C</a:t>
            </a:r>
            <a:r>
              <a:rPr sz="4600" spc="-90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105" dirty="0">
                <a:solidFill>
                  <a:srgbClr val="675E46"/>
                </a:solidFill>
                <a:latin typeface="Cambria"/>
                <a:cs typeface="Cambria"/>
              </a:rPr>
              <a:t>r</a:t>
            </a:r>
            <a:r>
              <a:rPr sz="4600" spc="-145" dirty="0">
                <a:solidFill>
                  <a:srgbClr val="675E46"/>
                </a:solidFill>
                <a:latin typeface="Cambria"/>
                <a:cs typeface="Cambria"/>
              </a:rPr>
              <a:t>t</a:t>
            </a:r>
            <a:r>
              <a:rPr sz="4600" spc="-90" dirty="0">
                <a:solidFill>
                  <a:srgbClr val="675E46"/>
                </a:solidFill>
                <a:latin typeface="Cambria"/>
                <a:cs typeface="Cambria"/>
              </a:rPr>
              <a:t>es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i</a:t>
            </a:r>
            <a:r>
              <a:rPr sz="4600" spc="-90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dirty="0">
                <a:solidFill>
                  <a:srgbClr val="675E46"/>
                </a:solidFill>
                <a:latin typeface="Cambria"/>
                <a:cs typeface="Cambria"/>
              </a:rPr>
              <a:t>n	</a:t>
            </a:r>
            <a:r>
              <a:rPr sz="4600" spc="5" dirty="0">
                <a:solidFill>
                  <a:srgbClr val="675E46"/>
                </a:solidFill>
                <a:latin typeface="Cambria"/>
                <a:cs typeface="Cambria"/>
              </a:rPr>
              <a:t>&amp;</a:t>
            </a:r>
            <a:endParaRPr sz="46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431" y="1205560"/>
            <a:ext cx="3869690" cy="315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100" marR="75565" indent="-228600">
              <a:lnSpc>
                <a:spcPct val="100000"/>
              </a:lnSpc>
              <a:spcBef>
                <a:spcPts val="100"/>
              </a:spcBef>
              <a:buClr>
                <a:srgbClr val="A9A47B"/>
              </a:buClr>
              <a:buFont typeface="Microsoft Sans Serif"/>
              <a:buChar char="•"/>
              <a:tabLst>
                <a:tab pos="291465" algn="l"/>
                <a:tab pos="292100" algn="l"/>
              </a:tabLst>
            </a:pP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Cartesian</a:t>
            </a:r>
            <a:r>
              <a:rPr sz="18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coordinate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system,</a:t>
            </a:r>
            <a:r>
              <a:rPr sz="18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also </a:t>
            </a:r>
            <a:r>
              <a:rPr sz="1800" spc="-3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called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rectangular</a:t>
            </a:r>
            <a:r>
              <a:rPr sz="18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coordinate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system</a:t>
            </a:r>
            <a:endParaRPr sz="1800">
              <a:latin typeface="Calibri"/>
              <a:cs typeface="Calibri"/>
            </a:endParaRPr>
          </a:p>
          <a:p>
            <a:pPr marL="292100" marR="244475" indent="-228600">
              <a:lnSpc>
                <a:spcPct val="100000"/>
              </a:lnSpc>
              <a:spcBef>
                <a:spcPts val="434"/>
              </a:spcBef>
              <a:buClr>
                <a:srgbClr val="A9A47B"/>
              </a:buClr>
              <a:buFont typeface="Microsoft Sans Serif"/>
              <a:buChar char="•"/>
              <a:tabLst>
                <a:tab pos="291465" algn="l"/>
                <a:tab pos="292100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It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is based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on a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two-dimensional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plane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consisting</a:t>
            </a:r>
            <a:r>
              <a:rPr sz="18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2E2B1F"/>
                </a:solidFill>
                <a:latin typeface="Calibri"/>
                <a:cs typeface="Calibri"/>
              </a:rPr>
              <a:t>x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-axis</a:t>
            </a:r>
            <a:r>
              <a:rPr sz="18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2E2B1F"/>
                </a:solidFill>
                <a:latin typeface="Calibri"/>
                <a:cs typeface="Calibri"/>
              </a:rPr>
              <a:t>y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-axis.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Perpendicular</a:t>
            </a:r>
            <a:r>
              <a:rPr sz="1800" spc="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each</a:t>
            </a:r>
            <a:r>
              <a:rPr sz="2700" baseline="27777" dirty="0">
                <a:solidFill>
                  <a:srgbClr val="2E2B1F"/>
                </a:solidFill>
                <a:latin typeface="Calibri"/>
                <a:cs typeface="Calibri"/>
              </a:rPr>
              <a:t>` </a:t>
            </a:r>
            <a:r>
              <a:rPr sz="2700" spc="7" baseline="27777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2E2B1F"/>
                </a:solidFill>
                <a:latin typeface="Calibri"/>
                <a:cs typeface="Calibri"/>
              </a:rPr>
              <a:t>other,</a:t>
            </a:r>
            <a:r>
              <a:rPr sz="18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axes</a:t>
            </a:r>
            <a:r>
              <a:rPr sz="18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divide</a:t>
            </a:r>
            <a:r>
              <a:rPr sz="18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plane</a:t>
            </a:r>
            <a:r>
              <a:rPr sz="18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into </a:t>
            </a:r>
            <a:r>
              <a:rPr sz="1800" spc="-3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four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 sections.</a:t>
            </a:r>
            <a:endParaRPr sz="1800">
              <a:latin typeface="Calibri"/>
              <a:cs typeface="Calibri"/>
            </a:endParaRPr>
          </a:p>
          <a:p>
            <a:pPr marL="292100" marR="68580" indent="-228600">
              <a:lnSpc>
                <a:spcPct val="100000"/>
              </a:lnSpc>
              <a:spcBef>
                <a:spcPts val="434"/>
              </a:spcBef>
              <a:buClr>
                <a:srgbClr val="A9A47B"/>
              </a:buClr>
              <a:buFont typeface="Microsoft Sans Serif"/>
              <a:buChar char="•"/>
              <a:tabLst>
                <a:tab pos="340360" algn="l"/>
                <a:tab pos="340995" algn="l"/>
              </a:tabLst>
            </a:pPr>
            <a:r>
              <a:rPr dirty="0"/>
              <a:t>	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Each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section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called</a:t>
            </a:r>
            <a:r>
              <a:rPr sz="18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2E2B1F"/>
                </a:solidFill>
                <a:latin typeface="Calibri"/>
                <a:cs typeface="Calibri"/>
              </a:rPr>
              <a:t>quadrant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;</a:t>
            </a:r>
            <a:r>
              <a:rPr sz="18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1800" spc="-3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quadrants</a:t>
            </a:r>
            <a:r>
              <a:rPr sz="18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1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numbered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counterclockwise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6102" y="245869"/>
            <a:ext cx="3393440" cy="376999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102360">
              <a:lnSpc>
                <a:spcPct val="100000"/>
              </a:lnSpc>
              <a:spcBef>
                <a:spcPts val="1350"/>
              </a:spcBef>
            </a:pPr>
            <a:r>
              <a:rPr sz="4600" spc="-95" dirty="0">
                <a:solidFill>
                  <a:srgbClr val="675E46"/>
                </a:solidFill>
                <a:latin typeface="Cambria"/>
                <a:cs typeface="Cambria"/>
              </a:rPr>
              <a:t>Polar</a:t>
            </a:r>
            <a:endParaRPr sz="4600">
              <a:latin typeface="Cambria"/>
              <a:cs typeface="Cambria"/>
            </a:endParaRPr>
          </a:p>
          <a:p>
            <a:pPr marL="241300" marR="92710" indent="-229235">
              <a:lnSpc>
                <a:spcPct val="100000"/>
              </a:lnSpc>
              <a:spcBef>
                <a:spcPts val="470"/>
              </a:spcBef>
              <a:buClr>
                <a:srgbClr val="A9A47B"/>
              </a:buClr>
              <a:buFont typeface="Microsoft Sans Serif"/>
              <a:buChar char="•"/>
              <a:tabLst>
                <a:tab pos="241300" algn="l"/>
                <a:tab pos="241935" algn="l"/>
              </a:tabLst>
            </a:pPr>
            <a:r>
              <a:rPr sz="17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700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polar</a:t>
            </a:r>
            <a:r>
              <a:rPr sz="17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2E2B1F"/>
                </a:solidFill>
                <a:latin typeface="Calibri"/>
                <a:cs typeface="Calibri"/>
              </a:rPr>
              <a:t>coordinate</a:t>
            </a:r>
            <a:r>
              <a:rPr sz="17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2E2B1F"/>
                </a:solidFill>
                <a:latin typeface="Calibri"/>
                <a:cs typeface="Calibri"/>
              </a:rPr>
              <a:t>system</a:t>
            </a:r>
            <a:r>
              <a:rPr sz="17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7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2B1F"/>
                </a:solidFill>
                <a:latin typeface="Calibri"/>
                <a:cs typeface="Calibri"/>
              </a:rPr>
              <a:t>an </a:t>
            </a:r>
            <a:r>
              <a:rPr sz="17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alternate</a:t>
            </a:r>
            <a:r>
              <a:rPr sz="17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2E2B1F"/>
                </a:solidFill>
                <a:latin typeface="Calibri"/>
                <a:cs typeface="Calibri"/>
              </a:rPr>
              <a:t>coordinate</a:t>
            </a:r>
            <a:r>
              <a:rPr sz="17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2E2B1F"/>
                </a:solidFill>
                <a:latin typeface="Calibri"/>
                <a:cs typeface="Calibri"/>
              </a:rPr>
              <a:t>system</a:t>
            </a:r>
            <a:r>
              <a:rPr sz="17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2B1F"/>
                </a:solidFill>
                <a:latin typeface="Calibri"/>
                <a:cs typeface="Calibri"/>
              </a:rPr>
              <a:t>where </a:t>
            </a:r>
            <a:r>
              <a:rPr sz="1700" spc="-3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2B1F"/>
                </a:solidFill>
                <a:latin typeface="Calibri"/>
                <a:cs typeface="Calibri"/>
              </a:rPr>
              <a:t>the two 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variables </a:t>
            </a:r>
            <a:r>
              <a:rPr sz="1700" spc="-5" dirty="0">
                <a:solidFill>
                  <a:srgbClr val="2E2B1F"/>
                </a:solidFill>
                <a:latin typeface="Calibri"/>
                <a:cs typeface="Calibri"/>
              </a:rPr>
              <a:t>are </a:t>
            </a:r>
            <a:r>
              <a:rPr sz="1700" spc="25" dirty="0">
                <a:solidFill>
                  <a:srgbClr val="2E2B1F"/>
                </a:solidFill>
                <a:latin typeface="Calibri"/>
                <a:cs typeface="Calibri"/>
              </a:rPr>
              <a:t>‘r’ </a:t>
            </a:r>
            <a:r>
              <a:rPr sz="1700" spc="-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1700" spc="5" dirty="0">
                <a:solidFill>
                  <a:srgbClr val="2E2B1F"/>
                </a:solidFill>
                <a:latin typeface="Calibri"/>
                <a:cs typeface="Calibri"/>
              </a:rPr>
              <a:t>‘θ’ </a:t>
            </a:r>
            <a:r>
              <a:rPr sz="1700" dirty="0">
                <a:solidFill>
                  <a:srgbClr val="2E2B1F"/>
                </a:solidFill>
                <a:latin typeface="Calibri"/>
                <a:cs typeface="Calibri"/>
              </a:rPr>
              <a:t>, </a:t>
            </a:r>
            <a:r>
              <a:rPr sz="17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instead</a:t>
            </a:r>
            <a:r>
              <a:rPr sz="17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7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15" dirty="0">
                <a:solidFill>
                  <a:srgbClr val="2E2B1F"/>
                </a:solidFill>
                <a:latin typeface="Calibri"/>
                <a:cs typeface="Calibri"/>
              </a:rPr>
              <a:t>‘x’</a:t>
            </a:r>
            <a:r>
              <a:rPr sz="17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7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30" dirty="0">
                <a:solidFill>
                  <a:srgbClr val="2E2B1F"/>
                </a:solidFill>
                <a:latin typeface="Calibri"/>
                <a:cs typeface="Calibri"/>
              </a:rPr>
              <a:t>‘y’.</a:t>
            </a:r>
            <a:endParaRPr sz="17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409"/>
              </a:spcBef>
              <a:buClr>
                <a:srgbClr val="A9A47B"/>
              </a:buClr>
              <a:buFont typeface="Microsoft Sans Serif"/>
              <a:buChar char="•"/>
              <a:tabLst>
                <a:tab pos="241300" algn="l"/>
                <a:tab pos="241935" algn="l"/>
              </a:tabLst>
            </a:pP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Polar</a:t>
            </a:r>
            <a:r>
              <a:rPr sz="1700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2E2B1F"/>
                </a:solidFill>
                <a:latin typeface="Calibri"/>
                <a:cs typeface="Calibri"/>
              </a:rPr>
              <a:t>coordinates</a:t>
            </a:r>
            <a:r>
              <a:rPr sz="17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17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points</a:t>
            </a:r>
            <a:r>
              <a:rPr sz="17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2B1F"/>
                </a:solidFill>
                <a:latin typeface="Calibri"/>
                <a:cs typeface="Calibri"/>
              </a:rPr>
              <a:t>labeled</a:t>
            </a:r>
            <a:endParaRPr sz="17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1700" spc="-45" dirty="0">
                <a:solidFill>
                  <a:srgbClr val="2E2B1F"/>
                </a:solidFill>
                <a:latin typeface="Calibri"/>
                <a:cs typeface="Calibri"/>
              </a:rPr>
              <a:t>(r,</a:t>
            </a:r>
            <a:r>
              <a:rPr sz="1700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2B1F"/>
                </a:solidFill>
                <a:latin typeface="Calibri"/>
                <a:cs typeface="Calibri"/>
              </a:rPr>
              <a:t>θ)</a:t>
            </a:r>
            <a:r>
              <a:rPr sz="17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2E2B1F"/>
                </a:solidFill>
                <a:latin typeface="Calibri"/>
                <a:cs typeface="Calibri"/>
              </a:rPr>
              <a:t>plotted</a:t>
            </a:r>
            <a:r>
              <a:rPr sz="17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17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7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polar</a:t>
            </a:r>
            <a:r>
              <a:rPr sz="17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2B1F"/>
                </a:solidFill>
                <a:latin typeface="Calibri"/>
                <a:cs typeface="Calibri"/>
              </a:rPr>
              <a:t>grid.</a:t>
            </a:r>
            <a:endParaRPr sz="1700">
              <a:latin typeface="Calibri"/>
              <a:cs typeface="Calibri"/>
            </a:endParaRPr>
          </a:p>
          <a:p>
            <a:pPr marL="241300" marR="24130" indent="-229235">
              <a:lnSpc>
                <a:spcPct val="99200"/>
              </a:lnSpc>
              <a:spcBef>
                <a:spcPts val="425"/>
              </a:spcBef>
              <a:buClr>
                <a:srgbClr val="A9A47B"/>
              </a:buClr>
              <a:buFont typeface="Microsoft Sans Serif"/>
              <a:buChar char="•"/>
              <a:tabLst>
                <a:tab pos="241300" algn="l"/>
                <a:tab pos="241935" algn="l"/>
              </a:tabLst>
            </a:pPr>
            <a:r>
              <a:rPr sz="170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polar </a:t>
            </a:r>
            <a:r>
              <a:rPr sz="1700" spc="-5" dirty="0">
                <a:solidFill>
                  <a:srgbClr val="2E2B1F"/>
                </a:solidFill>
                <a:latin typeface="Calibri"/>
                <a:cs typeface="Calibri"/>
              </a:rPr>
              <a:t>grid is </a:t>
            </a:r>
            <a:r>
              <a:rPr sz="1700" spc="-15" dirty="0">
                <a:solidFill>
                  <a:srgbClr val="2E2B1F"/>
                </a:solidFill>
                <a:latin typeface="Calibri"/>
                <a:cs typeface="Calibri"/>
              </a:rPr>
              <a:t>represented </a:t>
            </a:r>
            <a:r>
              <a:rPr sz="1700" dirty="0">
                <a:solidFill>
                  <a:srgbClr val="2E2B1F"/>
                </a:solidFill>
                <a:latin typeface="Calibri"/>
                <a:cs typeface="Calibri"/>
              </a:rPr>
              <a:t>as a </a:t>
            </a:r>
            <a:r>
              <a:rPr sz="17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2B1F"/>
                </a:solidFill>
                <a:latin typeface="Calibri"/>
                <a:cs typeface="Calibri"/>
              </a:rPr>
              <a:t>series</a:t>
            </a:r>
            <a:r>
              <a:rPr sz="17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7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concentric</a:t>
            </a:r>
            <a:r>
              <a:rPr sz="17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circles</a:t>
            </a:r>
            <a:r>
              <a:rPr sz="17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radiating </a:t>
            </a:r>
            <a:r>
              <a:rPr sz="1700" spc="-3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out</a:t>
            </a:r>
            <a:r>
              <a:rPr sz="17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from</a:t>
            </a:r>
            <a:r>
              <a:rPr sz="17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7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pole,</a:t>
            </a:r>
            <a:r>
              <a:rPr sz="17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1700" dirty="0">
                <a:solidFill>
                  <a:srgbClr val="2E2B1F"/>
                </a:solidFill>
                <a:latin typeface="Calibri"/>
                <a:cs typeface="Calibri"/>
              </a:rPr>
              <a:t> the</a:t>
            </a:r>
            <a:r>
              <a:rPr sz="17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origin</a:t>
            </a:r>
            <a:r>
              <a:rPr sz="17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17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7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2E2B1F"/>
                </a:solidFill>
                <a:latin typeface="Calibri"/>
                <a:cs typeface="Calibri"/>
              </a:rPr>
              <a:t>coordinate</a:t>
            </a:r>
            <a:r>
              <a:rPr sz="17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2B1F"/>
                </a:solidFill>
                <a:latin typeface="Calibri"/>
                <a:cs typeface="Calibri"/>
              </a:rPr>
              <a:t>plane</a:t>
            </a:r>
            <a:r>
              <a:rPr sz="2600" spc="-5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8230" y="997053"/>
            <a:ext cx="177800" cy="19735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Wednesday,</a:t>
            </a:r>
            <a:r>
              <a:rPr sz="1200" spc="-4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September</a:t>
            </a: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4,</a:t>
            </a:r>
            <a:r>
              <a:rPr sz="1200" spc="-2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37234" y="4176217"/>
            <a:ext cx="8053070" cy="2600325"/>
            <a:chOff x="1037234" y="4176217"/>
            <a:chExt cx="8053070" cy="26003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7234" y="4353587"/>
              <a:ext cx="2893313" cy="24225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6838" y="4176217"/>
              <a:ext cx="3175508" cy="23883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31732" y="5648959"/>
              <a:ext cx="548640" cy="396240"/>
            </a:xfrm>
            <a:custGeom>
              <a:avLst/>
              <a:gdLst/>
              <a:ahLst/>
              <a:cxnLst/>
              <a:rect l="l" t="t" r="r" b="b"/>
              <a:pathLst>
                <a:path w="548640" h="396239">
                  <a:moveTo>
                    <a:pt x="71120" y="396239"/>
                  </a:moveTo>
                  <a:lnTo>
                    <a:pt x="43451" y="390651"/>
                  </a:lnTo>
                  <a:lnTo>
                    <a:pt x="20843" y="375410"/>
                  </a:lnTo>
                  <a:lnTo>
                    <a:pt x="5593" y="352804"/>
                  </a:lnTo>
                  <a:lnTo>
                    <a:pt x="0" y="325119"/>
                  </a:lnTo>
                  <a:lnTo>
                    <a:pt x="0" y="71119"/>
                  </a:lnTo>
                  <a:lnTo>
                    <a:pt x="5593" y="43435"/>
                  </a:lnTo>
                  <a:lnTo>
                    <a:pt x="20843" y="20829"/>
                  </a:lnTo>
                  <a:lnTo>
                    <a:pt x="43451" y="5588"/>
                  </a:lnTo>
                  <a:lnTo>
                    <a:pt x="71120" y="0"/>
                  </a:lnTo>
                </a:path>
                <a:path w="548640" h="396239">
                  <a:moveTo>
                    <a:pt x="477520" y="0"/>
                  </a:moveTo>
                  <a:lnTo>
                    <a:pt x="505241" y="5588"/>
                  </a:lnTo>
                  <a:lnTo>
                    <a:pt x="527843" y="20829"/>
                  </a:lnTo>
                  <a:lnTo>
                    <a:pt x="543063" y="43435"/>
                  </a:lnTo>
                  <a:lnTo>
                    <a:pt x="548640" y="71119"/>
                  </a:lnTo>
                  <a:lnTo>
                    <a:pt x="548640" y="325119"/>
                  </a:lnTo>
                  <a:lnTo>
                    <a:pt x="543063" y="352804"/>
                  </a:lnTo>
                  <a:lnTo>
                    <a:pt x="527843" y="375410"/>
                  </a:lnTo>
                  <a:lnTo>
                    <a:pt x="505241" y="390651"/>
                  </a:lnTo>
                  <a:lnTo>
                    <a:pt x="477520" y="396239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458200" y="5486400"/>
            <a:ext cx="685800" cy="6858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imes New Roman"/>
              <a:cs typeface="Times New Roman"/>
            </a:endParaRPr>
          </a:p>
          <a:p>
            <a:pPr marL="23431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35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98230" y="3127893"/>
            <a:ext cx="177800" cy="1046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499" y="157226"/>
            <a:ext cx="8901176" cy="38718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02407" y="4111752"/>
            <a:ext cx="4419600" cy="110032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4934711"/>
            <a:ext cx="9144000" cy="1100455"/>
            <a:chOff x="0" y="4934711"/>
            <a:chExt cx="9144000" cy="110045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934711"/>
              <a:ext cx="1313688" cy="11003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576" y="4934711"/>
              <a:ext cx="3797808" cy="11003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9271" y="4934711"/>
              <a:ext cx="1261872" cy="11003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85032" y="4934711"/>
              <a:ext cx="3770375" cy="11003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295" y="4934711"/>
              <a:ext cx="1200911" cy="11003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64095" y="4934711"/>
              <a:ext cx="2279904" cy="1100328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08533" y="4288358"/>
            <a:ext cx="858329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18410">
              <a:lnSpc>
                <a:spcPct val="100000"/>
              </a:lnSpc>
              <a:spcBef>
                <a:spcPts val="100"/>
              </a:spcBef>
            </a:pPr>
            <a:r>
              <a:rPr sz="5400" spc="-15" dirty="0">
                <a:solidFill>
                  <a:srgbClr val="000000"/>
                </a:solidFill>
                <a:latin typeface="Calibri"/>
                <a:cs typeface="Calibri"/>
              </a:rPr>
              <a:t>What </a:t>
            </a:r>
            <a:r>
              <a:rPr sz="5400" dirty="0">
                <a:solidFill>
                  <a:srgbClr val="000000"/>
                </a:solidFill>
                <a:latin typeface="Calibri"/>
                <a:cs typeface="Calibri"/>
              </a:rPr>
              <a:t>is GCS </a:t>
            </a:r>
            <a:r>
              <a:rPr sz="54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5400" spc="-15" dirty="0">
                <a:latin typeface="Calibri"/>
                <a:cs typeface="Calibri"/>
              </a:rPr>
              <a:t>G</a:t>
            </a:r>
            <a:r>
              <a:rPr sz="5400" spc="-15" dirty="0">
                <a:solidFill>
                  <a:srgbClr val="000000"/>
                </a:solidFill>
                <a:latin typeface="Calibri"/>
                <a:cs typeface="Calibri"/>
              </a:rPr>
              <a:t>eographic</a:t>
            </a:r>
            <a:r>
              <a:rPr sz="540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5400" spc="-20" dirty="0">
                <a:latin typeface="Calibri"/>
                <a:cs typeface="Calibri"/>
              </a:rPr>
              <a:t>C</a:t>
            </a:r>
            <a:r>
              <a:rPr sz="5400" spc="-20" dirty="0">
                <a:solidFill>
                  <a:srgbClr val="000000"/>
                </a:solidFill>
                <a:latin typeface="Calibri"/>
                <a:cs typeface="Calibri"/>
              </a:rPr>
              <a:t>oordinate</a:t>
            </a:r>
            <a:r>
              <a:rPr sz="54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5400" spc="-45" dirty="0">
                <a:latin typeface="Calibri"/>
                <a:cs typeface="Calibri"/>
              </a:rPr>
              <a:t>S</a:t>
            </a:r>
            <a:r>
              <a:rPr sz="5400" spc="-45" dirty="0">
                <a:solidFill>
                  <a:srgbClr val="000000"/>
                </a:solidFill>
                <a:latin typeface="Calibri"/>
                <a:cs typeface="Calibri"/>
              </a:rPr>
              <a:t>ystem</a:t>
            </a:r>
            <a:endParaRPr sz="5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458200" y="0"/>
              <a:ext cx="685800" cy="6858000"/>
            </a:xfrm>
            <a:custGeom>
              <a:avLst/>
              <a:gdLst/>
              <a:ahLst/>
              <a:cxnLst/>
              <a:rect l="l" t="t" r="r" b="b"/>
              <a:pathLst>
                <a:path w="685800" h="6858000">
                  <a:moveTo>
                    <a:pt x="685800" y="6172200"/>
                  </a:moveTo>
                  <a:lnTo>
                    <a:pt x="0" y="6172200"/>
                  </a:lnTo>
                  <a:lnTo>
                    <a:pt x="0" y="6858000"/>
                  </a:lnTo>
                  <a:lnTo>
                    <a:pt x="685800" y="6858000"/>
                  </a:lnTo>
                  <a:lnTo>
                    <a:pt x="685800" y="6172200"/>
                  </a:lnTo>
                  <a:close/>
                </a:path>
                <a:path w="685800" h="6858000">
                  <a:moveTo>
                    <a:pt x="685800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685800" y="54864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58200" y="54863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561051" y="865973"/>
            <a:ext cx="436880" cy="21050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Wednesday,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September</a:t>
            </a: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4,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2024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7285" y="182118"/>
            <a:ext cx="53384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solidFill>
                  <a:srgbClr val="001F5F"/>
                </a:solidFill>
                <a:latin typeface="Arial"/>
                <a:cs typeface="Arial"/>
              </a:rPr>
              <a:t>Geographic</a:t>
            </a:r>
            <a:r>
              <a:rPr sz="2800" b="1" spc="-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1F5F"/>
                </a:solidFill>
                <a:latin typeface="Arial"/>
                <a:cs typeface="Arial"/>
              </a:rPr>
              <a:t>Coordinate</a:t>
            </a:r>
            <a:r>
              <a:rPr sz="2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001F5F"/>
                </a:solidFill>
                <a:latin typeface="Arial"/>
                <a:cs typeface="Arial"/>
              </a:rPr>
              <a:t>System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6244" y="642874"/>
            <a:ext cx="7714615" cy="1231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indent="-344805">
              <a:lnSpc>
                <a:spcPts val="2365"/>
              </a:lnSpc>
              <a:spcBef>
                <a:spcPts val="105"/>
              </a:spcBef>
              <a:buChar char="•"/>
              <a:tabLst>
                <a:tab pos="356870" algn="l"/>
                <a:tab pos="357505" algn="l"/>
                <a:tab pos="991235" algn="l"/>
              </a:tabLst>
            </a:pPr>
            <a:r>
              <a:rPr sz="2200" spc="30" dirty="0">
                <a:solidFill>
                  <a:srgbClr val="2E2B1F"/>
                </a:solidFill>
                <a:latin typeface="Microsoft Sans Serif"/>
                <a:cs typeface="Microsoft Sans Serif"/>
              </a:rPr>
              <a:t>We	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have</a:t>
            </a:r>
            <a:r>
              <a:rPr sz="2200" spc="25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already</a:t>
            </a:r>
            <a:r>
              <a:rPr sz="2200" spc="229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concluded</a:t>
            </a:r>
            <a:r>
              <a:rPr sz="2200" spc="254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that</a:t>
            </a:r>
            <a:r>
              <a:rPr sz="2200" spc="24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from</a:t>
            </a:r>
            <a:r>
              <a:rPr sz="2200" spc="22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know</a:t>
            </a:r>
            <a:r>
              <a:rPr sz="2200" spc="22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onwards,</a:t>
            </a:r>
            <a:r>
              <a:rPr sz="2200" spc="27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E2B1F"/>
                </a:solidFill>
                <a:latin typeface="Microsoft Sans Serif"/>
                <a:cs typeface="Microsoft Sans Serif"/>
              </a:rPr>
              <a:t>we</a:t>
            </a:r>
            <a:endParaRPr sz="2200">
              <a:latin typeface="Microsoft Sans Serif"/>
              <a:cs typeface="Microsoft Sans Serif"/>
            </a:endParaRPr>
          </a:p>
          <a:p>
            <a:pPr marL="356870">
              <a:lnSpc>
                <a:spcPts val="2365"/>
              </a:lnSpc>
              <a:tabLst>
                <a:tab pos="3869054" algn="l"/>
              </a:tabLst>
            </a:pP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have</a:t>
            </a:r>
            <a:r>
              <a:rPr sz="2200" spc="1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to</a:t>
            </a:r>
            <a:r>
              <a:rPr sz="2200" spc="3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consider</a:t>
            </a:r>
            <a:r>
              <a:rPr sz="2200" spc="3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shape	of</a:t>
            </a:r>
            <a:r>
              <a:rPr sz="2200" spc="2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 earth</a:t>
            </a:r>
            <a:r>
              <a:rPr sz="2200" spc="1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as</a:t>
            </a:r>
            <a:r>
              <a:rPr sz="2200" spc="3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ellipsoid</a:t>
            </a:r>
            <a:endParaRPr sz="2200">
              <a:latin typeface="Microsoft Sans Serif"/>
              <a:cs typeface="Microsoft Sans Serif"/>
            </a:endParaRPr>
          </a:p>
          <a:p>
            <a:pPr marL="356870" indent="-344805">
              <a:lnSpc>
                <a:spcPts val="2365"/>
              </a:lnSpc>
              <a:spcBef>
                <a:spcPts val="25"/>
              </a:spcBef>
              <a:buChar char="•"/>
              <a:tabLst>
                <a:tab pos="356870" algn="l"/>
                <a:tab pos="357505" algn="l"/>
                <a:tab pos="972819" algn="l"/>
                <a:tab pos="2110105" algn="l"/>
                <a:tab pos="2692400" algn="l"/>
                <a:tab pos="3293110" algn="l"/>
                <a:tab pos="4128135" algn="l"/>
                <a:tab pos="4753610" algn="l"/>
                <a:tab pos="5351145" algn="l"/>
                <a:tab pos="5948680" algn="l"/>
                <a:tab pos="6781165" algn="l"/>
                <a:tab pos="7406005" algn="l"/>
              </a:tabLst>
            </a:pPr>
            <a:r>
              <a:rPr sz="2200" spc="20" dirty="0">
                <a:solidFill>
                  <a:srgbClr val="2E2B1F"/>
                </a:solidFill>
                <a:latin typeface="Microsoft Sans Serif"/>
                <a:cs typeface="Microsoft Sans Serif"/>
              </a:rPr>
              <a:t>T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he	</a:t>
            </a:r>
            <a:r>
              <a:rPr sz="22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e</a:t>
            </a:r>
            <a:r>
              <a:rPr sz="2200" spc="-20" dirty="0">
                <a:solidFill>
                  <a:srgbClr val="2E2B1F"/>
                </a:solidFill>
                <a:latin typeface="Microsoft Sans Serif"/>
                <a:cs typeface="Microsoft Sans Serif"/>
              </a:rPr>
              <a:t>l</a:t>
            </a:r>
            <a:r>
              <a:rPr sz="2200" spc="-30" dirty="0">
                <a:solidFill>
                  <a:srgbClr val="2E2B1F"/>
                </a:solidFill>
                <a:latin typeface="Microsoft Sans Serif"/>
                <a:cs typeface="Microsoft Sans Serif"/>
              </a:rPr>
              <a:t>li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ps</a:t>
            </a:r>
            <a:r>
              <a:rPr sz="22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o</a:t>
            </a:r>
            <a:r>
              <a:rPr sz="2200" spc="-30" dirty="0">
                <a:solidFill>
                  <a:srgbClr val="2E2B1F"/>
                </a:solidFill>
                <a:latin typeface="Microsoft Sans Serif"/>
                <a:cs typeface="Microsoft Sans Serif"/>
              </a:rPr>
              <a:t>i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d	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ha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s	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on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e	</a:t>
            </a:r>
            <a:r>
              <a:rPr sz="2200" spc="10" dirty="0">
                <a:solidFill>
                  <a:srgbClr val="2E2B1F"/>
                </a:solidFill>
                <a:latin typeface="Microsoft Sans Serif"/>
                <a:cs typeface="Microsoft Sans Serif"/>
              </a:rPr>
              <a:t>m</a:t>
            </a:r>
            <a:r>
              <a:rPr sz="22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a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jor	a</a:t>
            </a:r>
            <a:r>
              <a:rPr sz="2200" spc="-30" dirty="0">
                <a:solidFill>
                  <a:srgbClr val="2E2B1F"/>
                </a:solidFill>
                <a:latin typeface="Microsoft Sans Serif"/>
                <a:cs typeface="Microsoft Sans Serif"/>
              </a:rPr>
              <a:t>xi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s	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an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d	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on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e	</a:t>
            </a:r>
            <a:r>
              <a:rPr sz="2200" spc="10" dirty="0">
                <a:solidFill>
                  <a:srgbClr val="2E2B1F"/>
                </a:solidFill>
                <a:latin typeface="Microsoft Sans Serif"/>
                <a:cs typeface="Microsoft Sans Serif"/>
              </a:rPr>
              <a:t>m</a:t>
            </a:r>
            <a:r>
              <a:rPr sz="2200" spc="-30" dirty="0">
                <a:solidFill>
                  <a:srgbClr val="2E2B1F"/>
                </a:solidFill>
                <a:latin typeface="Microsoft Sans Serif"/>
                <a:cs typeface="Microsoft Sans Serif"/>
              </a:rPr>
              <a:t>i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n</a:t>
            </a:r>
            <a:r>
              <a:rPr sz="22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o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r	a</a:t>
            </a:r>
            <a:r>
              <a:rPr sz="2200" spc="-30" dirty="0">
                <a:solidFill>
                  <a:srgbClr val="2E2B1F"/>
                </a:solidFill>
                <a:latin typeface="Microsoft Sans Serif"/>
                <a:cs typeface="Microsoft Sans Serif"/>
              </a:rPr>
              <a:t>xi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s	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as</a:t>
            </a:r>
            <a:endParaRPr sz="2200">
              <a:latin typeface="Microsoft Sans Serif"/>
              <a:cs typeface="Microsoft Sans Serif"/>
            </a:endParaRPr>
          </a:p>
          <a:p>
            <a:pPr marL="356870">
              <a:lnSpc>
                <a:spcPts val="2365"/>
              </a:lnSpc>
            </a:pPr>
            <a:r>
              <a:rPr sz="22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shown</a:t>
            </a:r>
            <a:r>
              <a:rPr sz="2200" spc="2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in</a:t>
            </a:r>
            <a:r>
              <a:rPr sz="2200" spc="1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figure.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00200" y="2314448"/>
            <a:ext cx="6282690" cy="1762125"/>
            <a:chOff x="1600200" y="2314448"/>
            <a:chExt cx="6282690" cy="17621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200" y="2362962"/>
              <a:ext cx="2362200" cy="171335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6763" y="2314448"/>
              <a:ext cx="2286000" cy="176187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56868" y="3930141"/>
            <a:ext cx="7291070" cy="1061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34489">
              <a:lnSpc>
                <a:spcPts val="2160"/>
              </a:lnSpc>
              <a:spcBef>
                <a:spcPts val="90"/>
              </a:spcBef>
            </a:pP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(on</a:t>
            </a:r>
            <a:endParaRPr sz="200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80100"/>
              </a:lnSpc>
              <a:spcBef>
                <a:spcPts val="240"/>
              </a:spcBef>
            </a:pPr>
            <a:r>
              <a:rPr sz="2000" b="1" spc="-10" dirty="0">
                <a:solidFill>
                  <a:srgbClr val="2E2B1F"/>
                </a:solidFill>
                <a:latin typeface="Arial"/>
                <a:cs typeface="Arial"/>
              </a:rPr>
              <a:t>Equator,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which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divides globe centrally.</a:t>
            </a:r>
            <a:r>
              <a:rPr sz="2000" dirty="0">
                <a:solidFill>
                  <a:srgbClr val="2E2B1F"/>
                </a:solidFill>
                <a:latin typeface="Microsoft Sans Serif"/>
                <a:cs typeface="Microsoft Sans Serif"/>
              </a:rPr>
              <a:t> The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entire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upper part </a:t>
            </a:r>
            <a:r>
              <a:rPr sz="2000" spc="-35" dirty="0">
                <a:solidFill>
                  <a:srgbClr val="2E2B1F"/>
                </a:solidFill>
                <a:latin typeface="Microsoft Sans Serif"/>
                <a:cs typeface="Microsoft Sans Serif"/>
              </a:rPr>
              <a:t>of </a:t>
            </a:r>
            <a:r>
              <a:rPr sz="2000" spc="-3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the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equator </a:t>
            </a:r>
            <a:r>
              <a:rPr sz="2000" spc="-20" dirty="0">
                <a:solidFill>
                  <a:srgbClr val="2E2B1F"/>
                </a:solidFill>
                <a:latin typeface="Microsoft Sans Serif"/>
                <a:cs typeface="Microsoft Sans Serif"/>
              </a:rPr>
              <a:t>is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known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as </a:t>
            </a:r>
            <a:r>
              <a:rPr sz="2000" b="1" spc="-5" dirty="0">
                <a:solidFill>
                  <a:srgbClr val="2E2B1F"/>
                </a:solidFill>
                <a:latin typeface="Arial"/>
                <a:cs typeface="Arial"/>
              </a:rPr>
              <a:t>Northern Hemisphere</a:t>
            </a:r>
            <a:r>
              <a:rPr sz="2000" b="1" dirty="0">
                <a:solidFill>
                  <a:srgbClr val="2E2B1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and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the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lower </a:t>
            </a:r>
            <a:r>
              <a:rPr sz="20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part</a:t>
            </a:r>
            <a:r>
              <a:rPr sz="20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of</a:t>
            </a:r>
            <a:r>
              <a:rPr sz="2000" spc="1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the</a:t>
            </a:r>
            <a:r>
              <a:rPr sz="2000" spc="3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equator</a:t>
            </a:r>
            <a:r>
              <a:rPr sz="2000" spc="5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Microsoft Sans Serif"/>
                <a:cs typeface="Microsoft Sans Serif"/>
              </a:rPr>
              <a:t>is</a:t>
            </a:r>
            <a:r>
              <a:rPr sz="2000" spc="3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known</a:t>
            </a:r>
            <a:r>
              <a:rPr sz="2000" spc="4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as</a:t>
            </a:r>
            <a:r>
              <a:rPr sz="2000" spc="3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10" dirty="0">
                <a:solidFill>
                  <a:srgbClr val="2E2B1F"/>
                </a:solidFill>
                <a:latin typeface="Arial"/>
                <a:cs typeface="Arial"/>
              </a:rPr>
              <a:t>Southern</a:t>
            </a:r>
            <a:r>
              <a:rPr sz="2000" b="1" spc="40" dirty="0">
                <a:solidFill>
                  <a:srgbClr val="2E2B1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2E2B1F"/>
                </a:solidFill>
                <a:latin typeface="Arial"/>
                <a:cs typeface="Arial"/>
              </a:rPr>
              <a:t>Hemisphere.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7044" y="5271896"/>
            <a:ext cx="7703184" cy="106108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382270" marR="43180" indent="-344805" algn="just">
              <a:lnSpc>
                <a:spcPct val="80000"/>
              </a:lnSpc>
              <a:spcBef>
                <a:spcPts val="570"/>
              </a:spcBef>
              <a:buChar char="•"/>
              <a:tabLst>
                <a:tab pos="382905" algn="l"/>
              </a:tabLst>
            </a:pP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In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 the</a:t>
            </a:r>
            <a:r>
              <a:rPr sz="20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globe</a:t>
            </a:r>
            <a:r>
              <a:rPr sz="20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(on</a:t>
            </a:r>
            <a:r>
              <a:rPr sz="20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the</a:t>
            </a:r>
            <a:r>
              <a:rPr sz="20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right),</a:t>
            </a:r>
            <a:r>
              <a:rPr sz="20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the</a:t>
            </a:r>
            <a:r>
              <a:rPr sz="20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minor</a:t>
            </a:r>
            <a:r>
              <a:rPr sz="20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axis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Microsoft Sans Serif"/>
                <a:cs typeface="Microsoft Sans Serif"/>
              </a:rPr>
              <a:t>is</a:t>
            </a:r>
            <a:r>
              <a:rPr sz="20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the</a:t>
            </a:r>
            <a:r>
              <a:rPr sz="20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line</a:t>
            </a:r>
            <a:r>
              <a:rPr sz="2000" spc="509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of</a:t>
            </a:r>
            <a:r>
              <a:rPr sz="2000" spc="509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0</a:t>
            </a:r>
            <a:r>
              <a:rPr sz="2025" spc="-15" baseline="24691" dirty="0">
                <a:solidFill>
                  <a:srgbClr val="2E2B1F"/>
                </a:solidFill>
                <a:latin typeface="Microsoft Sans Serif"/>
                <a:cs typeface="Microsoft Sans Serif"/>
              </a:rPr>
              <a:t>o </a:t>
            </a:r>
            <a:r>
              <a:rPr sz="2025" spc="-7" baseline="24691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Meridian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called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as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5" dirty="0">
                <a:solidFill>
                  <a:srgbClr val="2E2B1F"/>
                </a:solidFill>
                <a:latin typeface="Arial"/>
                <a:cs typeface="Arial"/>
              </a:rPr>
              <a:t>Prime</a:t>
            </a:r>
            <a:r>
              <a:rPr sz="2000" b="1" dirty="0">
                <a:solidFill>
                  <a:srgbClr val="2E2B1F"/>
                </a:solidFill>
                <a:latin typeface="Arial"/>
                <a:cs typeface="Arial"/>
              </a:rPr>
              <a:t> Meridian</a:t>
            </a:r>
            <a:r>
              <a:rPr sz="2000" dirty="0">
                <a:solidFill>
                  <a:srgbClr val="2E2B1F"/>
                </a:solidFill>
                <a:latin typeface="Microsoft Sans Serif"/>
                <a:cs typeface="Microsoft Sans Serif"/>
              </a:rPr>
              <a:t>,</a:t>
            </a:r>
            <a:r>
              <a:rPr sz="20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which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E2B1F"/>
                </a:solidFill>
                <a:latin typeface="Microsoft Sans Serif"/>
                <a:cs typeface="Microsoft Sans Serif"/>
              </a:rPr>
              <a:t>passes</a:t>
            </a:r>
            <a:r>
              <a:rPr sz="20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through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 a </a:t>
            </a:r>
            <a:r>
              <a:rPr sz="2000" spc="-52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place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known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as Greenwich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of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England</a:t>
            </a:r>
            <a:r>
              <a:rPr sz="2000" spc="103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and </a:t>
            </a:r>
            <a:r>
              <a:rPr sz="2000" spc="-20" dirty="0">
                <a:solidFill>
                  <a:srgbClr val="2E2B1F"/>
                </a:solidFill>
                <a:latin typeface="Microsoft Sans Serif"/>
                <a:cs typeface="Microsoft Sans Serif"/>
              </a:rPr>
              <a:t>is </a:t>
            </a:r>
            <a:r>
              <a:rPr sz="2000" dirty="0">
                <a:solidFill>
                  <a:srgbClr val="2E2B1F"/>
                </a:solidFill>
                <a:latin typeface="Microsoft Sans Serif"/>
                <a:cs typeface="Microsoft Sans Serif"/>
              </a:rPr>
              <a:t>frequently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called </a:t>
            </a:r>
            <a:r>
              <a:rPr sz="20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as</a:t>
            </a:r>
            <a:r>
              <a:rPr sz="20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5" dirty="0">
                <a:solidFill>
                  <a:srgbClr val="2E2B1F"/>
                </a:solidFill>
                <a:latin typeface="Arial"/>
                <a:cs typeface="Arial"/>
              </a:rPr>
              <a:t>Greenwich</a:t>
            </a:r>
            <a:r>
              <a:rPr sz="2000" b="1" spc="-15" dirty="0">
                <a:solidFill>
                  <a:srgbClr val="2E2B1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2E2B1F"/>
                </a:solidFill>
                <a:latin typeface="Arial"/>
                <a:cs typeface="Arial"/>
              </a:rPr>
              <a:t>meridian.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31732" y="5648959"/>
            <a:ext cx="548640" cy="396240"/>
          </a:xfrm>
          <a:custGeom>
            <a:avLst/>
            <a:gdLst/>
            <a:ahLst/>
            <a:cxnLst/>
            <a:rect l="l" t="t" r="r" b="b"/>
            <a:pathLst>
              <a:path w="548640" h="396239">
                <a:moveTo>
                  <a:pt x="71120" y="396239"/>
                </a:moveTo>
                <a:lnTo>
                  <a:pt x="43451" y="390651"/>
                </a:lnTo>
                <a:lnTo>
                  <a:pt x="20843" y="375410"/>
                </a:lnTo>
                <a:lnTo>
                  <a:pt x="5593" y="352804"/>
                </a:lnTo>
                <a:lnTo>
                  <a:pt x="0" y="325119"/>
                </a:lnTo>
                <a:lnTo>
                  <a:pt x="0" y="71119"/>
                </a:lnTo>
                <a:lnTo>
                  <a:pt x="5593" y="43435"/>
                </a:lnTo>
                <a:lnTo>
                  <a:pt x="20843" y="20829"/>
                </a:lnTo>
                <a:lnTo>
                  <a:pt x="43451" y="5588"/>
                </a:lnTo>
                <a:lnTo>
                  <a:pt x="71120" y="0"/>
                </a:lnTo>
              </a:path>
              <a:path w="548640" h="396239">
                <a:moveTo>
                  <a:pt x="477520" y="0"/>
                </a:moveTo>
                <a:lnTo>
                  <a:pt x="505241" y="5588"/>
                </a:lnTo>
                <a:lnTo>
                  <a:pt x="527843" y="20829"/>
                </a:lnTo>
                <a:lnTo>
                  <a:pt x="543063" y="43435"/>
                </a:lnTo>
                <a:lnTo>
                  <a:pt x="548640" y="71119"/>
                </a:lnTo>
                <a:lnTo>
                  <a:pt x="548640" y="325119"/>
                </a:lnTo>
                <a:lnTo>
                  <a:pt x="543063" y="352804"/>
                </a:lnTo>
                <a:lnTo>
                  <a:pt x="527843" y="375410"/>
                </a:lnTo>
                <a:lnTo>
                  <a:pt x="505241" y="390651"/>
                </a:lnTo>
                <a:lnTo>
                  <a:pt x="477520" y="396239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458200" y="5486400"/>
            <a:ext cx="685800" cy="6858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imes New Roman"/>
              <a:cs typeface="Times New Roman"/>
            </a:endParaRPr>
          </a:p>
          <a:p>
            <a:pPr marL="23431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37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98230" y="3127893"/>
            <a:ext cx="177800" cy="1046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5245" algn="ctr">
              <a:lnSpc>
                <a:spcPts val="2870"/>
              </a:lnSpc>
              <a:spcBef>
                <a:spcPts val="100"/>
              </a:spcBef>
            </a:pPr>
            <a:r>
              <a:rPr sz="2400" spc="-10" dirty="0">
                <a:latin typeface="Microsoft Sans Serif"/>
                <a:cs typeface="Microsoft Sans Serif"/>
              </a:rPr>
              <a:t>Origin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of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Earth</a:t>
            </a:r>
            <a:endParaRPr sz="2400">
              <a:latin typeface="Microsoft Sans Serif"/>
              <a:cs typeface="Microsoft Sans Serif"/>
            </a:endParaRPr>
          </a:p>
          <a:p>
            <a:pPr marL="2595245" algn="ctr">
              <a:lnSpc>
                <a:spcPts val="3350"/>
              </a:lnSpc>
            </a:pPr>
            <a:r>
              <a:rPr sz="2400" spc="5" dirty="0">
                <a:latin typeface="Microsoft Sans Serif"/>
                <a:cs typeface="Microsoft Sans Serif"/>
              </a:rPr>
              <a:t>(for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Geographic</a:t>
            </a:r>
            <a:r>
              <a:rPr sz="2400" dirty="0">
                <a:latin typeface="Microsoft Sans Serif"/>
                <a:cs typeface="Microsoft Sans Serif"/>
              </a:rPr>
              <a:t> Coordinates</a:t>
            </a:r>
            <a:r>
              <a:rPr sz="2800" dirty="0"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14600" y="1143000"/>
            <a:ext cx="4177029" cy="4443730"/>
            <a:chOff x="2514600" y="1143000"/>
            <a:chExt cx="4177029" cy="44437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600" y="1143000"/>
              <a:ext cx="4176649" cy="44433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4062" y="4506912"/>
              <a:ext cx="142875" cy="1316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27173" y="4082795"/>
              <a:ext cx="2886710" cy="1180465"/>
            </a:xfrm>
            <a:custGeom>
              <a:avLst/>
              <a:gdLst/>
              <a:ahLst/>
              <a:cxnLst/>
              <a:rect l="l" t="t" r="r" b="b"/>
              <a:pathLst>
                <a:path w="2886710" h="1180464">
                  <a:moveTo>
                    <a:pt x="978027" y="32004"/>
                  </a:moveTo>
                  <a:lnTo>
                    <a:pt x="974572" y="30607"/>
                  </a:lnTo>
                  <a:lnTo>
                    <a:pt x="899033" y="0"/>
                  </a:lnTo>
                  <a:lnTo>
                    <a:pt x="901509" y="31610"/>
                  </a:lnTo>
                  <a:lnTo>
                    <a:pt x="0" y="101854"/>
                  </a:lnTo>
                  <a:lnTo>
                    <a:pt x="1016" y="114554"/>
                  </a:lnTo>
                  <a:lnTo>
                    <a:pt x="902512" y="44297"/>
                  </a:lnTo>
                  <a:lnTo>
                    <a:pt x="905002" y="75946"/>
                  </a:lnTo>
                  <a:lnTo>
                    <a:pt x="978027" y="32004"/>
                  </a:lnTo>
                  <a:close/>
                </a:path>
                <a:path w="2886710" h="1180464">
                  <a:moveTo>
                    <a:pt x="2886583" y="1169797"/>
                  </a:moveTo>
                  <a:lnTo>
                    <a:pt x="2060765" y="603326"/>
                  </a:lnTo>
                  <a:lnTo>
                    <a:pt x="2065680" y="596138"/>
                  </a:lnTo>
                  <a:lnTo>
                    <a:pt x="2078736" y="577088"/>
                  </a:lnTo>
                  <a:lnTo>
                    <a:pt x="1994281" y="565404"/>
                  </a:lnTo>
                  <a:lnTo>
                    <a:pt x="2035683" y="639953"/>
                  </a:lnTo>
                  <a:lnTo>
                    <a:pt x="2053590" y="613791"/>
                  </a:lnTo>
                  <a:lnTo>
                    <a:pt x="2879471" y="1180211"/>
                  </a:lnTo>
                  <a:lnTo>
                    <a:pt x="2886583" y="11697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64844" y="3953078"/>
            <a:ext cx="7278370" cy="2518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939030" algn="ctr">
              <a:lnSpc>
                <a:spcPts val="254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Equator</a:t>
            </a:r>
            <a:endParaRPr sz="2400">
              <a:latin typeface="Times New Roman"/>
              <a:cs typeface="Times New Roman"/>
            </a:endParaRPr>
          </a:p>
          <a:p>
            <a:pPr marR="377190" algn="ctr">
              <a:lnSpc>
                <a:spcPts val="2540"/>
              </a:lnSpc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(0,0)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00">
              <a:latin typeface="Times New Roman"/>
              <a:cs typeface="Times New Roman"/>
            </a:endParaRPr>
          </a:p>
          <a:p>
            <a:pPr marL="4340860">
              <a:lnSpc>
                <a:spcPct val="100000"/>
              </a:lnSpc>
            </a:pP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Prime</a:t>
            </a:r>
            <a:r>
              <a:rPr sz="2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Meridian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Horizontal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Origin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</a:t>
            </a:r>
            <a:r>
              <a:rPr sz="1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Geographic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800" spc="-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u="heavy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Microsoft Sans Serif"/>
                <a:cs typeface="Microsoft Sans Serif"/>
              </a:rPr>
              <a:t>intersection</a:t>
            </a:r>
            <a:r>
              <a:rPr sz="1800" u="heavy" spc="-90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heavy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Microsoft Sans Serif"/>
                <a:cs typeface="Microsoft Sans Serif"/>
              </a:rPr>
              <a:t>of</a:t>
            </a:r>
            <a:r>
              <a:rPr sz="1800" u="heavy" spc="30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heavy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Microsoft Sans Serif"/>
                <a:cs typeface="Microsoft Sans Serif"/>
              </a:rPr>
              <a:t>the</a:t>
            </a:r>
            <a:r>
              <a:rPr sz="1800" u="heavy" spc="5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heavy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Microsoft Sans Serif"/>
                <a:cs typeface="Microsoft Sans Serif"/>
              </a:rPr>
              <a:t>Equator</a:t>
            </a:r>
            <a:r>
              <a:rPr sz="1800" u="heavy" spc="-20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heavy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Microsoft Sans Serif"/>
                <a:cs typeface="Microsoft Sans Serif"/>
              </a:rPr>
              <a:t>and</a:t>
            </a:r>
            <a:r>
              <a:rPr sz="1800" u="heavy" spc="5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heavy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Microsoft Sans Serif"/>
                <a:cs typeface="Microsoft Sans Serif"/>
              </a:rPr>
              <a:t>the</a:t>
            </a:r>
            <a:r>
              <a:rPr sz="1800" u="heavy" spc="10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heavy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Microsoft Sans Serif"/>
                <a:cs typeface="Microsoft Sans Serif"/>
              </a:rPr>
              <a:t>Prime</a:t>
            </a:r>
            <a:r>
              <a:rPr sz="1800" u="heavy" spc="-20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heavy" spc="-5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Microsoft Sans Serif"/>
                <a:cs typeface="Microsoft Sans Serif"/>
              </a:rPr>
              <a:t>Meridian/Greenwich</a:t>
            </a:r>
            <a:r>
              <a:rPr sz="1800" u="heavy" spc="10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heavy" spc="5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Microsoft Sans Serif"/>
                <a:cs typeface="Microsoft Sans Serif"/>
              </a:rPr>
              <a:t>Meridian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733" y="0"/>
            <a:ext cx="9146876" cy="68584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55723" y="111070"/>
            <a:ext cx="5429250" cy="67246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484"/>
              </a:spcBef>
            </a:pP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TYPES</a:t>
            </a:r>
            <a:r>
              <a:rPr sz="18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Arial"/>
                <a:cs typeface="Arial"/>
              </a:rPr>
              <a:t>OF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ELLIPSOIDS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sz="1800" b="1" spc="-10" dirty="0">
                <a:solidFill>
                  <a:srgbClr val="001F5F"/>
                </a:solidFill>
                <a:latin typeface="Arial"/>
                <a:cs typeface="Arial"/>
              </a:rPr>
              <a:t>(GLOBAL</a:t>
            </a:r>
            <a:r>
              <a:rPr sz="1800" b="1" spc="-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sz="1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Arial"/>
                <a:cs typeface="Arial"/>
              </a:rPr>
              <a:t>LOCAL</a:t>
            </a:r>
            <a:r>
              <a:rPr sz="18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REFERENCE</a:t>
            </a:r>
            <a:r>
              <a:rPr sz="18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ELLIPSOIDS)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1640" y="923036"/>
            <a:ext cx="378142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085850" algn="l"/>
                <a:tab pos="2546350" algn="l"/>
              </a:tabLst>
            </a:pPr>
            <a:r>
              <a:rPr sz="26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G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lobal	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reference	</a:t>
            </a:r>
            <a:r>
              <a:rPr sz="24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Ellipsoid: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13579" y="947420"/>
            <a:ext cx="4211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0565" algn="l"/>
                <a:tab pos="1795780" algn="l"/>
                <a:tab pos="2216785" algn="l"/>
                <a:tab pos="3347720" algn="l"/>
                <a:tab pos="3775075" algn="l"/>
              </a:tabLst>
            </a:pPr>
            <a:r>
              <a:rPr sz="2400" spc="20" dirty="0">
                <a:solidFill>
                  <a:srgbClr val="2E2B1F"/>
                </a:solidFill>
                <a:latin typeface="Microsoft Sans Serif"/>
                <a:cs typeface="Microsoft Sans Serif"/>
              </a:rPr>
              <a:t>T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h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	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C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en</a:t>
            </a:r>
            <a:r>
              <a:rPr sz="2400" spc="-20" dirty="0">
                <a:solidFill>
                  <a:srgbClr val="2E2B1F"/>
                </a:solidFill>
                <a:latin typeface="Microsoft Sans Serif"/>
                <a:cs typeface="Microsoft Sans Serif"/>
              </a:rPr>
              <a:t>t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er	</a:t>
            </a:r>
            <a:r>
              <a:rPr sz="24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o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f	Gr</a:t>
            </a:r>
            <a:r>
              <a:rPr sz="2400" spc="10" dirty="0">
                <a:solidFill>
                  <a:srgbClr val="2E2B1F"/>
                </a:solidFill>
                <a:latin typeface="Microsoft Sans Serif"/>
                <a:cs typeface="Microsoft Sans Serif"/>
              </a:rPr>
              <a:t>a</a:t>
            </a:r>
            <a:r>
              <a:rPr sz="2400" spc="-25" dirty="0">
                <a:solidFill>
                  <a:srgbClr val="2E2B1F"/>
                </a:solidFill>
                <a:latin typeface="Microsoft Sans Serif"/>
                <a:cs typeface="Microsoft Sans Serif"/>
              </a:rPr>
              <a:t>v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ity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	</a:t>
            </a:r>
            <a:r>
              <a:rPr sz="2400" spc="10" dirty="0">
                <a:solidFill>
                  <a:srgbClr val="2E2B1F"/>
                </a:solidFill>
                <a:latin typeface="Microsoft Sans Serif"/>
                <a:cs typeface="Microsoft Sans Serif"/>
              </a:rPr>
              <a:t>o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f	the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640" y="1282700"/>
            <a:ext cx="8304530" cy="22301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85"/>
              </a:spcBef>
            </a:pP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actual earth 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coincide with 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the center </a:t>
            </a:r>
            <a:r>
              <a:rPr sz="24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of 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the </a:t>
            </a:r>
            <a:r>
              <a:rPr sz="24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ellipsoid.</a:t>
            </a:r>
            <a:r>
              <a:rPr sz="2400" spc="124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This 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type</a:t>
            </a:r>
            <a:r>
              <a:rPr sz="2400" spc="94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944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of</a:t>
            </a:r>
            <a:r>
              <a:rPr sz="2400" spc="93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93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ellipsoids</a:t>
            </a:r>
            <a:r>
              <a:rPr sz="2400" spc="625" dirty="0">
                <a:solidFill>
                  <a:srgbClr val="2E2B1F"/>
                </a:solidFill>
                <a:latin typeface="Microsoft Sans Serif"/>
                <a:cs typeface="Microsoft Sans Serif"/>
              </a:rPr>
              <a:t>  </a:t>
            </a:r>
            <a:r>
              <a:rPr sz="2400" spc="63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are     </a:t>
            </a:r>
            <a:r>
              <a:rPr sz="24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called</a:t>
            </a:r>
            <a:r>
              <a:rPr sz="2400" spc="625" dirty="0">
                <a:solidFill>
                  <a:srgbClr val="2E2B1F"/>
                </a:solidFill>
                <a:latin typeface="Microsoft Sans Serif"/>
                <a:cs typeface="Microsoft Sans Serif"/>
              </a:rPr>
              <a:t>  </a:t>
            </a:r>
            <a:r>
              <a:rPr sz="2400" spc="63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Geo-centric 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ellipsoid.</a:t>
            </a:r>
            <a:r>
              <a:rPr sz="2400" spc="7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Example:</a:t>
            </a:r>
            <a:r>
              <a:rPr sz="2400" spc="5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2E2B1F"/>
                </a:solidFill>
                <a:latin typeface="Microsoft Sans Serif"/>
                <a:cs typeface="Microsoft Sans Serif"/>
              </a:rPr>
              <a:t>WGS-72,</a:t>
            </a:r>
            <a:r>
              <a:rPr sz="2400" spc="-9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2E2B1F"/>
                </a:solidFill>
                <a:latin typeface="Microsoft Sans Serif"/>
                <a:cs typeface="Microsoft Sans Serif"/>
              </a:rPr>
              <a:t>WGS-84</a:t>
            </a:r>
            <a:r>
              <a:rPr sz="2400" spc="-5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E2B1F"/>
                </a:solidFill>
                <a:latin typeface="Microsoft Sans Serif"/>
                <a:cs typeface="Microsoft Sans Serif"/>
              </a:rPr>
              <a:t>etc.</a:t>
            </a:r>
            <a:endParaRPr sz="2400">
              <a:latin typeface="Microsoft Sans Serif"/>
              <a:cs typeface="Microsoft Sans Serif"/>
            </a:endParaRPr>
          </a:p>
          <a:p>
            <a:pPr marL="22225">
              <a:lnSpc>
                <a:spcPts val="2510"/>
              </a:lnSpc>
              <a:spcBef>
                <a:spcPts val="1295"/>
              </a:spcBef>
              <a:tabLst>
                <a:tab pos="3440429" algn="l"/>
              </a:tabLst>
            </a:pP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Local</a:t>
            </a:r>
            <a:r>
              <a:rPr sz="2200" spc="31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reference</a:t>
            </a:r>
            <a:r>
              <a:rPr sz="2200" spc="33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Ellipsoid:	</a:t>
            </a:r>
            <a:r>
              <a:rPr sz="2200" spc="10" dirty="0">
                <a:solidFill>
                  <a:srgbClr val="2E2B1F"/>
                </a:solidFill>
                <a:latin typeface="Microsoft Sans Serif"/>
                <a:cs typeface="Microsoft Sans Serif"/>
              </a:rPr>
              <a:t>The</a:t>
            </a:r>
            <a:r>
              <a:rPr sz="2200" spc="29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ellipsoid</a:t>
            </a:r>
            <a:r>
              <a:rPr sz="2200" spc="29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is</a:t>
            </a:r>
            <a:r>
              <a:rPr sz="2200" spc="30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chosen</a:t>
            </a:r>
            <a:r>
              <a:rPr sz="2200" spc="3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in</a:t>
            </a:r>
            <a:r>
              <a:rPr sz="2200" spc="29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such</a:t>
            </a:r>
            <a:r>
              <a:rPr sz="2200" spc="3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a</a:t>
            </a:r>
            <a:r>
              <a:rPr sz="2200" spc="29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way</a:t>
            </a:r>
            <a:endParaRPr sz="2200">
              <a:latin typeface="Microsoft Sans Serif"/>
              <a:cs typeface="Microsoft Sans Serif"/>
            </a:endParaRPr>
          </a:p>
          <a:p>
            <a:pPr marL="22225">
              <a:lnSpc>
                <a:spcPts val="2510"/>
              </a:lnSpc>
              <a:tabLst>
                <a:tab pos="644525" algn="l"/>
              </a:tabLst>
            </a:pP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that	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it</a:t>
            </a:r>
            <a:r>
              <a:rPr sz="2200" spc="2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fits</a:t>
            </a:r>
            <a:r>
              <a:rPr sz="2200" spc="-3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with</a:t>
            </a:r>
            <a:r>
              <a:rPr sz="2200" spc="6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the </a:t>
            </a:r>
            <a:r>
              <a:rPr sz="22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local</a:t>
            </a:r>
            <a:r>
              <a:rPr sz="2200" spc="3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datum</a:t>
            </a:r>
            <a:r>
              <a:rPr sz="2200" spc="2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of</a:t>
            </a:r>
            <a:r>
              <a:rPr sz="2200" spc="2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interest as</a:t>
            </a:r>
            <a:r>
              <a:rPr sz="2200" spc="4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closely</a:t>
            </a:r>
            <a:r>
              <a:rPr sz="2200" spc="2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E2B1F"/>
                </a:solidFill>
                <a:latin typeface="Microsoft Sans Serif"/>
                <a:cs typeface="Microsoft Sans Serif"/>
              </a:rPr>
              <a:t>as</a:t>
            </a:r>
            <a:r>
              <a:rPr sz="2200" spc="3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possible.</a:t>
            </a:r>
            <a:endParaRPr sz="2200">
              <a:latin typeface="Microsoft Sans Serif"/>
              <a:cs typeface="Microsoft Sans Serif"/>
            </a:endParaRPr>
          </a:p>
          <a:p>
            <a:pPr marL="22225">
              <a:lnSpc>
                <a:spcPct val="100000"/>
              </a:lnSpc>
              <a:spcBef>
                <a:spcPts val="340"/>
              </a:spcBef>
              <a:tabLst>
                <a:tab pos="1342390" algn="l"/>
              </a:tabLst>
            </a:pPr>
            <a:r>
              <a:rPr sz="22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Example:	Everest, Bessel</a:t>
            </a:r>
            <a:r>
              <a:rPr sz="2200" spc="1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E2B1F"/>
                </a:solidFill>
                <a:latin typeface="Microsoft Sans Serif"/>
                <a:cs typeface="Microsoft Sans Serif"/>
              </a:rPr>
              <a:t>etc.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78240" y="6455664"/>
            <a:ext cx="336550" cy="365125"/>
          </a:xfrm>
          <a:custGeom>
            <a:avLst/>
            <a:gdLst/>
            <a:ahLst/>
            <a:cxnLst/>
            <a:rect l="l" t="t" r="r" b="b"/>
            <a:pathLst>
              <a:path w="336550" h="365125">
                <a:moveTo>
                  <a:pt x="60325" y="365123"/>
                </a:moveTo>
                <a:lnTo>
                  <a:pt x="36861" y="360383"/>
                </a:lnTo>
                <a:lnTo>
                  <a:pt x="17684" y="347457"/>
                </a:lnTo>
                <a:lnTo>
                  <a:pt x="4746" y="328286"/>
                </a:lnTo>
                <a:lnTo>
                  <a:pt x="0" y="304808"/>
                </a:lnTo>
                <a:lnTo>
                  <a:pt x="0" y="60312"/>
                </a:lnTo>
                <a:lnTo>
                  <a:pt x="4746" y="36834"/>
                </a:lnTo>
                <a:lnTo>
                  <a:pt x="17684" y="17664"/>
                </a:lnTo>
                <a:lnTo>
                  <a:pt x="36861" y="4739"/>
                </a:lnTo>
                <a:lnTo>
                  <a:pt x="60325" y="0"/>
                </a:lnTo>
              </a:path>
              <a:path w="336550" h="365125">
                <a:moveTo>
                  <a:pt x="275716" y="0"/>
                </a:moveTo>
                <a:lnTo>
                  <a:pt x="299180" y="4739"/>
                </a:lnTo>
                <a:lnTo>
                  <a:pt x="318357" y="17664"/>
                </a:lnTo>
                <a:lnTo>
                  <a:pt x="331295" y="36834"/>
                </a:lnTo>
                <a:lnTo>
                  <a:pt x="336041" y="60312"/>
                </a:lnTo>
                <a:lnTo>
                  <a:pt x="336041" y="304808"/>
                </a:lnTo>
                <a:lnTo>
                  <a:pt x="331295" y="328286"/>
                </a:lnTo>
                <a:lnTo>
                  <a:pt x="318357" y="347457"/>
                </a:lnTo>
                <a:lnTo>
                  <a:pt x="299180" y="360383"/>
                </a:lnTo>
                <a:lnTo>
                  <a:pt x="275716" y="365123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80475" y="6550558"/>
            <a:ext cx="14160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8200" y="6172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685799"/>
                </a:moveTo>
                <a:lnTo>
                  <a:pt x="685800" y="685799"/>
                </a:lnTo>
                <a:lnTo>
                  <a:pt x="685800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675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58200" y="1388363"/>
            <a:ext cx="685800" cy="4098290"/>
          </a:xfrm>
          <a:custGeom>
            <a:avLst/>
            <a:gdLst/>
            <a:ahLst/>
            <a:cxnLst/>
            <a:rect l="l" t="t" r="r" b="b"/>
            <a:pathLst>
              <a:path w="685800" h="4098290">
                <a:moveTo>
                  <a:pt x="0" y="4098036"/>
                </a:moveTo>
                <a:lnTo>
                  <a:pt x="685800" y="4098036"/>
                </a:lnTo>
                <a:lnTo>
                  <a:pt x="685800" y="0"/>
                </a:lnTo>
                <a:lnTo>
                  <a:pt x="0" y="0"/>
                </a:lnTo>
                <a:lnTo>
                  <a:pt x="0" y="4098036"/>
                </a:lnTo>
                <a:close/>
              </a:path>
            </a:pathLst>
          </a:custGeom>
          <a:solidFill>
            <a:srgbClr val="675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58200" y="0"/>
            <a:ext cx="685800" cy="652145"/>
          </a:xfrm>
          <a:custGeom>
            <a:avLst/>
            <a:gdLst/>
            <a:ahLst/>
            <a:cxnLst/>
            <a:rect l="l" t="t" r="r" b="b"/>
            <a:pathLst>
              <a:path w="685800" h="652145">
                <a:moveTo>
                  <a:pt x="0" y="651814"/>
                </a:moveTo>
                <a:lnTo>
                  <a:pt x="685800" y="651814"/>
                </a:lnTo>
                <a:lnTo>
                  <a:pt x="685800" y="0"/>
                </a:lnTo>
                <a:lnTo>
                  <a:pt x="0" y="0"/>
                </a:lnTo>
                <a:lnTo>
                  <a:pt x="0" y="651814"/>
                </a:lnTo>
                <a:close/>
              </a:path>
            </a:pathLst>
          </a:custGeom>
          <a:solidFill>
            <a:srgbClr val="675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58200" y="5486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A9A4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51814"/>
            <a:ext cx="9144000" cy="736600"/>
          </a:xfrm>
          <a:custGeom>
            <a:avLst/>
            <a:gdLst/>
            <a:ahLst/>
            <a:cxnLst/>
            <a:rect l="l" t="t" r="r" b="b"/>
            <a:pathLst>
              <a:path w="9144000" h="736600">
                <a:moveTo>
                  <a:pt x="9144000" y="0"/>
                </a:moveTo>
                <a:lnTo>
                  <a:pt x="0" y="0"/>
                </a:lnTo>
                <a:lnTo>
                  <a:pt x="0" y="736549"/>
                </a:lnTo>
                <a:lnTo>
                  <a:pt x="9144000" y="736549"/>
                </a:lnTo>
                <a:lnTo>
                  <a:pt x="9144000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7542" y="6336893"/>
            <a:ext cx="16332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DFDCB7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d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</a:t>
            </a:r>
            <a:r>
              <a:rPr sz="1200" spc="10" dirty="0">
                <a:solidFill>
                  <a:srgbClr val="DFDCB7"/>
                </a:solidFill>
                <a:latin typeface="Calibri"/>
                <a:cs typeface="Calibri"/>
              </a:rPr>
              <a:t>s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d</a:t>
            </a:r>
            <a:r>
              <a:rPr sz="1200" spc="-25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DFDCB7"/>
                </a:solidFill>
                <a:latin typeface="Calibri"/>
                <a:cs typeface="Calibri"/>
              </a:rPr>
              <a:t>y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,</a:t>
            </a: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em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b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er</a:t>
            </a:r>
            <a:r>
              <a:rPr sz="1200" spc="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4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,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89957" y="6428333"/>
            <a:ext cx="10464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49818" y="6356350"/>
            <a:ext cx="66040" cy="365125"/>
          </a:xfrm>
          <a:custGeom>
            <a:avLst/>
            <a:gdLst/>
            <a:ahLst/>
            <a:cxnLst/>
            <a:rect l="l" t="t" r="r" b="b"/>
            <a:pathLst>
              <a:path w="66040" h="365125">
                <a:moveTo>
                  <a:pt x="0" y="0"/>
                </a:moveTo>
                <a:lnTo>
                  <a:pt x="25509" y="5149"/>
                </a:lnTo>
                <a:lnTo>
                  <a:pt x="46339" y="19192"/>
                </a:lnTo>
                <a:lnTo>
                  <a:pt x="60382" y="40022"/>
                </a:lnTo>
                <a:lnTo>
                  <a:pt x="65531" y="65531"/>
                </a:lnTo>
                <a:lnTo>
                  <a:pt x="65531" y="299593"/>
                </a:lnTo>
                <a:lnTo>
                  <a:pt x="60382" y="325102"/>
                </a:lnTo>
                <a:lnTo>
                  <a:pt x="46339" y="345932"/>
                </a:lnTo>
                <a:lnTo>
                  <a:pt x="25509" y="359975"/>
                </a:lnTo>
                <a:lnTo>
                  <a:pt x="0" y="365125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14854" y="777951"/>
            <a:ext cx="528764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05" dirty="0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r>
              <a:rPr sz="2800" spc="-9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2800" spc="-90" dirty="0">
                <a:solidFill>
                  <a:srgbClr val="FFFFFF"/>
                </a:solidFill>
                <a:latin typeface="Cambria"/>
                <a:cs typeface="Cambria"/>
              </a:rPr>
              <a:t>tu</a:t>
            </a:r>
            <a:r>
              <a:rPr sz="2800" spc="5" dirty="0">
                <a:solidFill>
                  <a:srgbClr val="FFFFFF"/>
                </a:solidFill>
                <a:latin typeface="Cambria"/>
                <a:cs typeface="Cambria"/>
              </a:rPr>
              <a:t>m</a:t>
            </a:r>
            <a:r>
              <a:rPr sz="2800" spc="-2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2800" spc="-100" dirty="0">
                <a:solidFill>
                  <a:srgbClr val="FFFFFF"/>
                </a:solidFill>
                <a:latin typeface="Cambria"/>
                <a:cs typeface="Cambria"/>
              </a:rPr>
              <a:t>n</a:t>
            </a:r>
            <a:r>
              <a:rPr sz="2800" spc="5" dirty="0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r>
              <a:rPr sz="2800" spc="-2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Cambria"/>
                <a:cs typeface="Cambria"/>
              </a:rPr>
              <a:t>P</a:t>
            </a:r>
            <a:r>
              <a:rPr sz="2800" spc="-155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2800" spc="-100" dirty="0">
                <a:solidFill>
                  <a:srgbClr val="FFFFFF"/>
                </a:solidFill>
                <a:latin typeface="Cambria"/>
                <a:cs typeface="Cambria"/>
              </a:rPr>
              <a:t>oje</a:t>
            </a:r>
            <a:r>
              <a:rPr sz="2800" spc="-90" dirty="0">
                <a:solidFill>
                  <a:srgbClr val="FFFFFF"/>
                </a:solidFill>
                <a:latin typeface="Cambria"/>
                <a:cs typeface="Cambria"/>
              </a:rPr>
              <a:t>ct</a:t>
            </a:r>
            <a:r>
              <a:rPr sz="2800" spc="-85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2800" spc="-100" dirty="0">
                <a:solidFill>
                  <a:srgbClr val="FFFFFF"/>
                </a:solidFill>
                <a:latin typeface="Cambria"/>
                <a:cs typeface="Cambria"/>
              </a:rPr>
              <a:t>o</a:t>
            </a:r>
            <a:r>
              <a:rPr sz="2800" spc="5" dirty="0">
                <a:solidFill>
                  <a:srgbClr val="FFFFFF"/>
                </a:solidFill>
                <a:latin typeface="Cambria"/>
                <a:cs typeface="Cambria"/>
              </a:rPr>
              <a:t>n</a:t>
            </a:r>
            <a:r>
              <a:rPr sz="2800" spc="-2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Cambria"/>
                <a:cs typeface="Cambria"/>
              </a:rPr>
              <a:t>o</a:t>
            </a:r>
            <a:r>
              <a:rPr sz="2800" dirty="0">
                <a:solidFill>
                  <a:srgbClr val="FFFFFF"/>
                </a:solidFill>
                <a:latin typeface="Cambria"/>
                <a:cs typeface="Cambria"/>
              </a:rPr>
              <a:t>f</a:t>
            </a:r>
            <a:r>
              <a:rPr sz="2800" spc="-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2800" spc="-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-140" dirty="0">
                <a:solidFill>
                  <a:srgbClr val="FFFFFF"/>
                </a:solidFill>
                <a:latin typeface="Cambria"/>
                <a:cs typeface="Cambria"/>
              </a:rPr>
              <a:t>v</a:t>
            </a:r>
            <a:r>
              <a:rPr sz="2800" spc="-9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2800" spc="-90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r>
              <a:rPr sz="2800" spc="-114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2800" spc="-100" dirty="0">
                <a:solidFill>
                  <a:srgbClr val="FFFFFF"/>
                </a:solidFill>
                <a:latin typeface="Cambria"/>
                <a:cs typeface="Cambria"/>
              </a:rPr>
              <a:t>o</a:t>
            </a:r>
            <a:r>
              <a:rPr sz="2800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2800" spc="-2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r>
              <a:rPr sz="2800" spc="-9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2800" spc="-90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2800" spc="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endParaRPr sz="2800">
              <a:latin typeface="Cambria"/>
              <a:cs typeface="Cambr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290" y="1675282"/>
            <a:ext cx="6767449" cy="497014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9144001" cy="159740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24711" y="4383023"/>
            <a:ext cx="5699760" cy="582295"/>
            <a:chOff x="1124711" y="4383023"/>
            <a:chExt cx="5699760" cy="5822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5977" y="4662622"/>
              <a:ext cx="123773" cy="12377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4711" y="4383023"/>
              <a:ext cx="5699760" cy="58216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24711" y="4980432"/>
            <a:ext cx="5255260" cy="582295"/>
            <a:chOff x="1124711" y="4980432"/>
            <a:chExt cx="5255260" cy="5822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5977" y="5260030"/>
              <a:ext cx="123773" cy="12377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711" y="4980432"/>
              <a:ext cx="1600200" cy="5821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4119" y="4980432"/>
              <a:ext cx="2599944" cy="5821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6320" y="4980432"/>
              <a:ext cx="1533144" cy="58216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07744" y="1861261"/>
            <a:ext cx="7023100" cy="199072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 marR="594995" algn="just">
              <a:lnSpc>
                <a:spcPct val="90000"/>
              </a:lnSpc>
              <a:spcBef>
                <a:spcPts val="445"/>
              </a:spcBef>
            </a:pPr>
            <a:r>
              <a:rPr sz="2800" b="1" spc="-5" dirty="0">
                <a:solidFill>
                  <a:srgbClr val="2E2B1F"/>
                </a:solidFill>
                <a:latin typeface="Calibri"/>
                <a:cs typeface="Calibri"/>
              </a:rPr>
              <a:t>Horizontal</a:t>
            </a:r>
            <a:r>
              <a:rPr sz="2800" b="1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E2B1F"/>
                </a:solidFill>
                <a:latin typeface="Calibri"/>
                <a:cs typeface="Calibri"/>
              </a:rPr>
              <a:t>datums</a:t>
            </a:r>
            <a:r>
              <a:rPr sz="2800" b="1" spc="-1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800" b="1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2E2B1F"/>
                </a:solidFill>
                <a:latin typeface="Calibri"/>
                <a:cs typeface="Calibri"/>
              </a:rPr>
              <a:t>used</a:t>
            </a:r>
            <a:r>
              <a:rPr sz="2800" b="1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2800" b="1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2E2B1F"/>
                </a:solidFill>
                <a:latin typeface="Calibri"/>
                <a:cs typeface="Calibri"/>
              </a:rPr>
              <a:t>describing</a:t>
            </a:r>
            <a:r>
              <a:rPr sz="2800" b="1" spc="-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800" b="1" spc="-6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2B1F"/>
                </a:solidFill>
                <a:latin typeface="Calibri"/>
                <a:cs typeface="Calibri"/>
              </a:rPr>
              <a:t>point</a:t>
            </a:r>
            <a:r>
              <a:rPr sz="2800" b="1" spc="-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2B1F"/>
                </a:solidFill>
                <a:latin typeface="Calibri"/>
                <a:cs typeface="Calibri"/>
              </a:rPr>
              <a:t>on </a:t>
            </a:r>
            <a:r>
              <a:rPr sz="2800" b="1" spc="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800" b="1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u="heavy" spc="5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Calibri"/>
                <a:cs typeface="Calibri"/>
                <a:hlinkClick r:id="rId8"/>
              </a:rPr>
              <a:t>earth</a:t>
            </a:r>
            <a:r>
              <a:rPr sz="2800" b="1" spc="5" dirty="0">
                <a:solidFill>
                  <a:srgbClr val="2E2B1F"/>
                </a:solidFill>
                <a:latin typeface="Calibri"/>
                <a:cs typeface="Calibri"/>
              </a:rPr>
              <a:t>'s</a:t>
            </a:r>
            <a:r>
              <a:rPr sz="2800" b="1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E2B1F"/>
                </a:solidFill>
                <a:latin typeface="Calibri"/>
                <a:cs typeface="Calibri"/>
              </a:rPr>
              <a:t>surface,</a:t>
            </a:r>
            <a:r>
              <a:rPr sz="2800" b="1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2800" b="1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u="heavy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Calibri"/>
                <a:cs typeface="Calibri"/>
                <a:hlinkClick r:id="rId9"/>
              </a:rPr>
              <a:t>latitude</a:t>
            </a:r>
            <a:r>
              <a:rPr sz="2800" b="1" spc="-65" dirty="0">
                <a:solidFill>
                  <a:srgbClr val="D25713"/>
                </a:solidFill>
                <a:latin typeface="Calibri"/>
                <a:cs typeface="Calibri"/>
                <a:hlinkClick r:id="rId9"/>
              </a:rPr>
              <a:t> </a:t>
            </a:r>
            <a:r>
              <a:rPr sz="2800" b="1" spc="5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800" b="1" spc="-6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u="heavy" spc="5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Calibri"/>
                <a:cs typeface="Calibri"/>
                <a:hlinkClick r:id="rId10"/>
              </a:rPr>
              <a:t>longitude</a:t>
            </a:r>
            <a:r>
              <a:rPr sz="2800" b="1" spc="-75" dirty="0">
                <a:solidFill>
                  <a:srgbClr val="D25713"/>
                </a:solidFill>
                <a:latin typeface="Calibri"/>
                <a:cs typeface="Calibri"/>
                <a:hlinkClick r:id="rId10"/>
              </a:rPr>
              <a:t> </a:t>
            </a:r>
            <a:r>
              <a:rPr sz="2800" b="1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8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2E2B1F"/>
                </a:solidFill>
                <a:latin typeface="Calibri"/>
                <a:cs typeface="Calibri"/>
              </a:rPr>
              <a:t>another</a:t>
            </a:r>
            <a:r>
              <a:rPr sz="2800" b="1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E2B1F"/>
                </a:solidFill>
                <a:latin typeface="Calibri"/>
                <a:cs typeface="Calibri"/>
              </a:rPr>
              <a:t>coordinate</a:t>
            </a:r>
            <a:r>
              <a:rPr sz="2800" b="1" spc="-9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2E2B1F"/>
                </a:solidFill>
                <a:latin typeface="Calibri"/>
                <a:cs typeface="Calibri"/>
              </a:rPr>
              <a:t>system.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ts val="3030"/>
              </a:lnSpc>
              <a:spcBef>
                <a:spcPts val="40"/>
              </a:spcBef>
            </a:pPr>
            <a:r>
              <a:rPr sz="2800" b="1" spc="-20" dirty="0">
                <a:solidFill>
                  <a:srgbClr val="2E2B1F"/>
                </a:solidFill>
                <a:latin typeface="Calibri"/>
                <a:cs typeface="Calibri"/>
              </a:rPr>
              <a:t>Vertical</a:t>
            </a:r>
            <a:r>
              <a:rPr sz="2800" b="1" spc="-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2B1F"/>
                </a:solidFill>
                <a:latin typeface="Calibri"/>
                <a:cs typeface="Calibri"/>
              </a:rPr>
              <a:t>datums</a:t>
            </a:r>
            <a:r>
              <a:rPr sz="2800" b="1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800" b="1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2B1F"/>
                </a:solidFill>
                <a:latin typeface="Calibri"/>
                <a:cs typeface="Calibri"/>
              </a:rPr>
              <a:t>used</a:t>
            </a:r>
            <a:r>
              <a:rPr sz="2800" b="1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800" b="1" dirty="0">
                <a:solidFill>
                  <a:srgbClr val="2E2B1F"/>
                </a:solidFill>
                <a:latin typeface="Calibri"/>
                <a:cs typeface="Calibri"/>
              </a:rPr>
              <a:t> measure</a:t>
            </a:r>
            <a:r>
              <a:rPr sz="2800" b="1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E2B1F"/>
                </a:solidFill>
                <a:latin typeface="Calibri"/>
                <a:cs typeface="Calibri"/>
              </a:rPr>
              <a:t>elevations </a:t>
            </a:r>
            <a:r>
              <a:rPr sz="2800" b="1" spc="-6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2B1F"/>
                </a:solidFill>
                <a:latin typeface="Calibri"/>
                <a:cs typeface="Calibri"/>
              </a:rPr>
              <a:t>or</a:t>
            </a:r>
            <a:r>
              <a:rPr sz="28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2E2B1F"/>
                </a:solidFill>
                <a:latin typeface="Calibri"/>
                <a:cs typeface="Calibri"/>
              </a:rPr>
              <a:t>underwater</a:t>
            </a:r>
            <a:r>
              <a:rPr sz="2800" b="1" spc="-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800" b="1" spc="10" dirty="0">
                <a:solidFill>
                  <a:srgbClr val="2E2B1F"/>
                </a:solidFill>
                <a:latin typeface="Calibri"/>
                <a:cs typeface="Calibri"/>
              </a:rPr>
              <a:t>depths</a:t>
            </a:r>
            <a:r>
              <a:rPr sz="2800" spc="10" dirty="0">
                <a:solidFill>
                  <a:srgbClr val="2E2B1F"/>
                </a:solid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7744" y="4296173"/>
            <a:ext cx="6664656" cy="122047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44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2E2B1F"/>
                </a:solidFill>
                <a:latin typeface="Calibri"/>
                <a:cs typeface="Calibri"/>
              </a:rPr>
              <a:t>Horizontal datum surface : Ellipsoid</a:t>
            </a:r>
            <a:endParaRPr sz="2800" dirty="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1345"/>
              </a:spcBef>
              <a:buFont typeface="Microsoft Sans Serif"/>
              <a:buChar char="•"/>
              <a:tabLst>
                <a:tab pos="241300" algn="l"/>
                <a:tab pos="1600835" algn="l"/>
                <a:tab pos="3963670" algn="l"/>
              </a:tabLst>
            </a:pPr>
            <a:r>
              <a:rPr sz="2800" b="1" dirty="0">
                <a:solidFill>
                  <a:srgbClr val="2E2B1F"/>
                </a:solidFill>
                <a:latin typeface="Calibri"/>
                <a:cs typeface="Calibri"/>
              </a:rPr>
              <a:t>Vertical	datum surface	: Geoid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37323" y="6542938"/>
            <a:ext cx="167195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solidFill>
                  <a:srgbClr val="A89D7E"/>
                </a:solidFill>
                <a:latin typeface="Calibri"/>
                <a:cs typeface="Calibri"/>
              </a:rPr>
              <a:t>W</a:t>
            </a:r>
            <a:r>
              <a:rPr sz="1000" dirty="0">
                <a:solidFill>
                  <a:srgbClr val="A89D7E"/>
                </a:solidFill>
                <a:latin typeface="Calibri"/>
                <a:cs typeface="Calibri"/>
              </a:rPr>
              <a:t>edne</a:t>
            </a:r>
            <a:r>
              <a:rPr sz="1000" spc="-10" dirty="0">
                <a:solidFill>
                  <a:srgbClr val="A89D7E"/>
                </a:solidFill>
                <a:latin typeface="Calibri"/>
                <a:cs typeface="Calibri"/>
              </a:rPr>
              <a:t>s</a:t>
            </a:r>
            <a:r>
              <a:rPr sz="1000" spc="-5" dirty="0">
                <a:solidFill>
                  <a:srgbClr val="A89D7E"/>
                </a:solidFill>
                <a:latin typeface="Calibri"/>
                <a:cs typeface="Calibri"/>
              </a:rPr>
              <a:t>da</a:t>
            </a:r>
            <a:r>
              <a:rPr sz="1000" dirty="0">
                <a:solidFill>
                  <a:srgbClr val="A89D7E"/>
                </a:solidFill>
                <a:latin typeface="Calibri"/>
                <a:cs typeface="Calibri"/>
              </a:rPr>
              <a:t>y,</a:t>
            </a:r>
            <a:r>
              <a:rPr sz="1000" spc="-50" dirty="0">
                <a:solidFill>
                  <a:srgbClr val="A89D7E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A89D7E"/>
                </a:solidFill>
                <a:latin typeface="Calibri"/>
                <a:cs typeface="Calibri"/>
              </a:rPr>
              <a:t>S</a:t>
            </a:r>
            <a:r>
              <a:rPr sz="1000" dirty="0">
                <a:solidFill>
                  <a:srgbClr val="A89D7E"/>
                </a:solidFill>
                <a:latin typeface="Calibri"/>
                <a:cs typeface="Calibri"/>
              </a:rPr>
              <a:t>epte</a:t>
            </a:r>
            <a:r>
              <a:rPr sz="1000" spc="15" dirty="0">
                <a:solidFill>
                  <a:srgbClr val="A89D7E"/>
                </a:solidFill>
                <a:latin typeface="Calibri"/>
                <a:cs typeface="Calibri"/>
              </a:rPr>
              <a:t>m</a:t>
            </a:r>
            <a:r>
              <a:rPr sz="1000" spc="-5" dirty="0">
                <a:solidFill>
                  <a:srgbClr val="A89D7E"/>
                </a:solidFill>
                <a:latin typeface="Calibri"/>
                <a:cs typeface="Calibri"/>
              </a:rPr>
              <a:t>be</a:t>
            </a:r>
            <a:r>
              <a:rPr sz="1000" dirty="0">
                <a:solidFill>
                  <a:srgbClr val="A89D7E"/>
                </a:solidFill>
                <a:latin typeface="Calibri"/>
                <a:cs typeface="Calibri"/>
              </a:rPr>
              <a:t>r</a:t>
            </a:r>
            <a:r>
              <a:rPr sz="1000" spc="-30" dirty="0">
                <a:solidFill>
                  <a:srgbClr val="A89D7E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A89D7E"/>
                </a:solidFill>
                <a:latin typeface="Calibri"/>
                <a:cs typeface="Calibri"/>
              </a:rPr>
              <a:t>4</a:t>
            </a:r>
            <a:r>
              <a:rPr sz="1000" dirty="0">
                <a:solidFill>
                  <a:srgbClr val="A89D7E"/>
                </a:solidFill>
                <a:latin typeface="Calibri"/>
                <a:cs typeface="Calibri"/>
              </a:rPr>
              <a:t>, </a:t>
            </a:r>
            <a:r>
              <a:rPr sz="1000" spc="-10" dirty="0">
                <a:solidFill>
                  <a:srgbClr val="A89D7E"/>
                </a:solidFill>
                <a:latin typeface="Calibri"/>
                <a:cs typeface="Calibri"/>
              </a:rPr>
              <a:t>202</a:t>
            </a:r>
            <a:r>
              <a:rPr sz="1000" dirty="0">
                <a:solidFill>
                  <a:srgbClr val="A89D7E"/>
                </a:solidFill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77427" y="6550558"/>
            <a:ext cx="14160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5" dirty="0">
                <a:solidFill>
                  <a:srgbClr val="A89D7E"/>
                </a:solidFill>
                <a:latin typeface="Calibri"/>
                <a:cs typeface="Calibri"/>
              </a:rPr>
              <a:t>40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458200" y="0"/>
              <a:ext cx="685800" cy="6858000"/>
            </a:xfrm>
            <a:custGeom>
              <a:avLst/>
              <a:gdLst/>
              <a:ahLst/>
              <a:cxnLst/>
              <a:rect l="l" t="t" r="r" b="b"/>
              <a:pathLst>
                <a:path w="685800" h="6858000">
                  <a:moveTo>
                    <a:pt x="685800" y="6172200"/>
                  </a:moveTo>
                  <a:lnTo>
                    <a:pt x="0" y="6172200"/>
                  </a:lnTo>
                  <a:lnTo>
                    <a:pt x="0" y="6858000"/>
                  </a:lnTo>
                  <a:lnTo>
                    <a:pt x="685800" y="6858000"/>
                  </a:lnTo>
                  <a:lnTo>
                    <a:pt x="685800" y="6172200"/>
                  </a:lnTo>
                  <a:close/>
                </a:path>
                <a:path w="685800" h="6858000">
                  <a:moveTo>
                    <a:pt x="685800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685800" y="54864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58200" y="54863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00" y="33908"/>
              <a:ext cx="4267073" cy="31897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6750" y="33908"/>
              <a:ext cx="4667249" cy="318973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78993" y="3569589"/>
            <a:ext cx="8140700" cy="2587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geoid</a:t>
            </a:r>
            <a:r>
              <a:rPr sz="2400" b="1" spc="5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5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defined</a:t>
            </a:r>
            <a:r>
              <a:rPr sz="2400" spc="5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as</a:t>
            </a:r>
            <a:r>
              <a:rPr sz="2400" spc="5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5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equipotential</a:t>
            </a:r>
            <a:r>
              <a:rPr sz="2400" spc="5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surface,</a:t>
            </a:r>
            <a:r>
              <a:rPr sz="2400" spc="5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which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closely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approximates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 the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mean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sea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level.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2400" spc="509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 perpendicular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to </a:t>
            </a:r>
            <a:r>
              <a:rPr sz="2400" spc="-5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direction of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gravity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pull.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Since 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mass of 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Earth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not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uniform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at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all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points,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magnitude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gravity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varies,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shape</a:t>
            </a:r>
            <a:r>
              <a:rPr sz="24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400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E2B1F"/>
                </a:solidFill>
                <a:latin typeface="Calibri"/>
                <a:cs typeface="Calibri"/>
              </a:rPr>
              <a:t>geoid</a:t>
            </a: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24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E2B1F"/>
                </a:solidFill>
                <a:latin typeface="Calibri"/>
                <a:cs typeface="Calibri"/>
              </a:rPr>
              <a:t>irregular.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2E2B1F"/>
                </a:solidFill>
                <a:latin typeface="Calibri"/>
                <a:cs typeface="Calibri"/>
              </a:rPr>
              <a:t>(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2400" b="1" spc="-20" dirty="0">
                <a:solidFill>
                  <a:srgbClr val="2E2B1F"/>
                </a:solidFill>
                <a:latin typeface="Calibri"/>
                <a:cs typeface="Calibri"/>
              </a:rPr>
              <a:t>gravimeter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an instrument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used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2400" b="1" spc="-15" dirty="0">
                <a:solidFill>
                  <a:srgbClr val="2E2B1F"/>
                </a:solidFill>
                <a:latin typeface="Calibri"/>
                <a:cs typeface="Calibri"/>
              </a:rPr>
              <a:t>gravimetry 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measuring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local</a:t>
            </a:r>
            <a:r>
              <a:rPr sz="24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E2B1F"/>
                </a:solidFill>
                <a:latin typeface="Calibri"/>
                <a:cs typeface="Calibri"/>
              </a:rPr>
              <a:t>gravitational</a:t>
            </a:r>
            <a:r>
              <a:rPr sz="2400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E2B1F"/>
                </a:solidFill>
                <a:latin typeface="Calibri"/>
                <a:cs typeface="Calibri"/>
              </a:rPr>
              <a:t>field of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E2B1F"/>
                </a:solidFill>
                <a:latin typeface="Calibri"/>
                <a:cs typeface="Calibri"/>
              </a:rPr>
              <a:t>Earth.)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31732" y="5648959"/>
            <a:ext cx="548640" cy="396240"/>
          </a:xfrm>
          <a:custGeom>
            <a:avLst/>
            <a:gdLst/>
            <a:ahLst/>
            <a:cxnLst/>
            <a:rect l="l" t="t" r="r" b="b"/>
            <a:pathLst>
              <a:path w="548640" h="396239">
                <a:moveTo>
                  <a:pt x="71120" y="396239"/>
                </a:moveTo>
                <a:lnTo>
                  <a:pt x="43451" y="390651"/>
                </a:lnTo>
                <a:lnTo>
                  <a:pt x="20843" y="375410"/>
                </a:lnTo>
                <a:lnTo>
                  <a:pt x="5593" y="352804"/>
                </a:lnTo>
                <a:lnTo>
                  <a:pt x="0" y="325119"/>
                </a:lnTo>
                <a:lnTo>
                  <a:pt x="0" y="71119"/>
                </a:lnTo>
                <a:lnTo>
                  <a:pt x="5593" y="43435"/>
                </a:lnTo>
                <a:lnTo>
                  <a:pt x="20843" y="20829"/>
                </a:lnTo>
                <a:lnTo>
                  <a:pt x="43451" y="5588"/>
                </a:lnTo>
                <a:lnTo>
                  <a:pt x="71120" y="0"/>
                </a:lnTo>
              </a:path>
              <a:path w="548640" h="396239">
                <a:moveTo>
                  <a:pt x="477520" y="0"/>
                </a:moveTo>
                <a:lnTo>
                  <a:pt x="505241" y="5588"/>
                </a:lnTo>
                <a:lnTo>
                  <a:pt x="527843" y="20829"/>
                </a:lnTo>
                <a:lnTo>
                  <a:pt x="543063" y="43435"/>
                </a:lnTo>
                <a:lnTo>
                  <a:pt x="548640" y="71119"/>
                </a:lnTo>
                <a:lnTo>
                  <a:pt x="548640" y="325119"/>
                </a:lnTo>
                <a:lnTo>
                  <a:pt x="543063" y="352804"/>
                </a:lnTo>
                <a:lnTo>
                  <a:pt x="527843" y="375410"/>
                </a:lnTo>
                <a:lnTo>
                  <a:pt x="505241" y="390651"/>
                </a:lnTo>
                <a:lnTo>
                  <a:pt x="477520" y="396239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58200" y="5486400"/>
            <a:ext cx="685800" cy="6858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imes New Roman"/>
              <a:cs typeface="Times New Roman"/>
            </a:endParaRPr>
          </a:p>
          <a:p>
            <a:pPr marL="23431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41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98230" y="3127893"/>
            <a:ext cx="177800" cy="1046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458200" y="0"/>
              <a:ext cx="685800" cy="6858000"/>
            </a:xfrm>
            <a:custGeom>
              <a:avLst/>
              <a:gdLst/>
              <a:ahLst/>
              <a:cxnLst/>
              <a:rect l="l" t="t" r="r" b="b"/>
              <a:pathLst>
                <a:path w="685800" h="6858000">
                  <a:moveTo>
                    <a:pt x="685800" y="6172200"/>
                  </a:moveTo>
                  <a:lnTo>
                    <a:pt x="0" y="6172200"/>
                  </a:lnTo>
                  <a:lnTo>
                    <a:pt x="0" y="6858000"/>
                  </a:lnTo>
                  <a:lnTo>
                    <a:pt x="685800" y="6858000"/>
                  </a:lnTo>
                  <a:lnTo>
                    <a:pt x="685800" y="6172200"/>
                  </a:lnTo>
                  <a:close/>
                </a:path>
                <a:path w="685800" h="6858000">
                  <a:moveTo>
                    <a:pt x="685800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685800" y="54864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58200" y="54863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20289" y="20777"/>
            <a:ext cx="491236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solidFill>
                  <a:srgbClr val="CC0000"/>
                </a:solidFill>
                <a:latin typeface="Arial"/>
                <a:cs typeface="Arial"/>
              </a:rPr>
              <a:t>FORMULA</a:t>
            </a:r>
            <a:r>
              <a:rPr sz="2800" b="1" spc="-17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C0000"/>
                </a:solidFill>
                <a:latin typeface="Arial"/>
                <a:cs typeface="Arial"/>
              </a:rPr>
              <a:t>FOR</a:t>
            </a:r>
            <a:r>
              <a:rPr sz="2800" b="1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C0000"/>
                </a:solidFill>
                <a:latin typeface="Arial"/>
                <a:cs typeface="Arial"/>
              </a:rPr>
              <a:t>COMPUTING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387" y="447801"/>
            <a:ext cx="8308975" cy="682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96340">
              <a:lnSpc>
                <a:spcPts val="3185"/>
              </a:lnSpc>
              <a:spcBef>
                <a:spcPts val="105"/>
              </a:spcBef>
            </a:pPr>
            <a:r>
              <a:rPr sz="2800" b="1" spc="-10" dirty="0">
                <a:solidFill>
                  <a:srgbClr val="CC0000"/>
                </a:solidFill>
                <a:latin typeface="Arial"/>
                <a:cs typeface="Arial"/>
              </a:rPr>
              <a:t>GEOIDAL</a:t>
            </a:r>
            <a:r>
              <a:rPr sz="2800" b="1" spc="-6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C0000"/>
                </a:solidFill>
                <a:latin typeface="Arial"/>
                <a:cs typeface="Arial"/>
              </a:rPr>
              <a:t>HEIGHT</a:t>
            </a:r>
            <a:r>
              <a:rPr sz="2800" b="1" spc="-3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CC0000"/>
                </a:solidFill>
                <a:latin typeface="Arial"/>
                <a:cs typeface="Arial"/>
              </a:rPr>
              <a:t>(or</a:t>
            </a:r>
            <a:r>
              <a:rPr sz="2800" b="1" spc="-2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C0000"/>
                </a:solidFill>
                <a:latin typeface="Arial"/>
                <a:cs typeface="Arial"/>
              </a:rPr>
              <a:t>Geoidal</a:t>
            </a:r>
            <a:r>
              <a:rPr sz="2800" b="1" spc="-2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CC0000"/>
                </a:solidFill>
                <a:latin typeface="Arial"/>
                <a:cs typeface="Arial"/>
              </a:rPr>
              <a:t>Undulation)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1985"/>
              </a:lnSpc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Local</a:t>
            </a:r>
            <a:r>
              <a:rPr sz="18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geoid:</a:t>
            </a:r>
            <a:r>
              <a:rPr sz="18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vertical</a:t>
            </a: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datum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5" dirty="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sz="18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at</a:t>
            </a: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one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point</a:t>
            </a:r>
            <a:r>
              <a:rPr sz="18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close</a:t>
            </a:r>
            <a:r>
              <a:rPr sz="18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8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mean</a:t>
            </a:r>
            <a:r>
              <a:rPr sz="18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sea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level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977" y="1382395"/>
            <a:ext cx="4177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E2B1F"/>
                </a:solidFill>
                <a:latin typeface="Arial"/>
                <a:cs typeface="Arial"/>
              </a:rPr>
              <a:t>Geoidal</a:t>
            </a:r>
            <a:r>
              <a:rPr sz="1800" b="1" spc="-50" dirty="0">
                <a:solidFill>
                  <a:srgbClr val="2E2B1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E2B1F"/>
                </a:solidFill>
                <a:latin typeface="Arial"/>
                <a:cs typeface="Arial"/>
              </a:rPr>
              <a:t>undulation</a:t>
            </a:r>
            <a:r>
              <a:rPr sz="1800" b="1" spc="-50" dirty="0">
                <a:solidFill>
                  <a:srgbClr val="2E2B1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E2B1F"/>
                </a:solidFill>
                <a:latin typeface="Arial"/>
                <a:cs typeface="Arial"/>
              </a:rPr>
              <a:t>(N) is</a:t>
            </a:r>
            <a:r>
              <a:rPr sz="1800" b="1" spc="-15" dirty="0">
                <a:solidFill>
                  <a:srgbClr val="2E2B1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E2B1F"/>
                </a:solidFill>
                <a:latin typeface="Arial"/>
                <a:cs typeface="Arial"/>
              </a:rPr>
              <a:t>about</a:t>
            </a:r>
            <a:r>
              <a:rPr sz="1800" b="1" spc="5" dirty="0">
                <a:solidFill>
                  <a:srgbClr val="2E2B1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E2B1F"/>
                </a:solidFill>
                <a:latin typeface="Arial"/>
                <a:cs typeface="Arial"/>
              </a:rPr>
              <a:t>-78mtr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0977" y="1656715"/>
            <a:ext cx="5711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E2B1F"/>
                </a:solidFill>
                <a:latin typeface="Arial"/>
                <a:cs typeface="Arial"/>
              </a:rPr>
              <a:t>Then</a:t>
            </a:r>
            <a:r>
              <a:rPr sz="1800" b="1" spc="-40" dirty="0">
                <a:solidFill>
                  <a:srgbClr val="2E2B1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E2B1F"/>
                </a:solidFill>
                <a:latin typeface="Arial"/>
                <a:cs typeface="Arial"/>
              </a:rPr>
              <a:t>MSL</a:t>
            </a:r>
            <a:r>
              <a:rPr sz="1800" b="1" spc="-40" dirty="0">
                <a:solidFill>
                  <a:srgbClr val="2E2B1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E2B1F"/>
                </a:solidFill>
                <a:latin typeface="Arial"/>
                <a:cs typeface="Arial"/>
              </a:rPr>
              <a:t>height</a:t>
            </a:r>
            <a:r>
              <a:rPr sz="1800" b="1" spc="-20" dirty="0">
                <a:solidFill>
                  <a:srgbClr val="2E2B1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E2B1F"/>
                </a:solidFill>
                <a:latin typeface="Arial"/>
                <a:cs typeface="Arial"/>
              </a:rPr>
              <a:t>is</a:t>
            </a:r>
            <a:r>
              <a:rPr sz="1800" b="1" spc="-15" dirty="0">
                <a:solidFill>
                  <a:srgbClr val="2E2B1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E2B1F"/>
                </a:solidFill>
                <a:latin typeface="Arial"/>
                <a:cs typeface="Arial"/>
              </a:rPr>
              <a:t>(H)= 485</a:t>
            </a:r>
            <a:r>
              <a:rPr sz="1800" b="1" spc="10" dirty="0">
                <a:solidFill>
                  <a:srgbClr val="2E2B1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E2B1F"/>
                </a:solidFill>
                <a:latin typeface="Arial"/>
                <a:cs typeface="Arial"/>
              </a:rPr>
              <a:t>–</a:t>
            </a:r>
            <a:r>
              <a:rPr sz="1800" b="1" spc="-15" dirty="0">
                <a:solidFill>
                  <a:srgbClr val="2E2B1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E2B1F"/>
                </a:solidFill>
                <a:latin typeface="Arial"/>
                <a:cs typeface="Arial"/>
              </a:rPr>
              <a:t>(-78)=485+78=563</a:t>
            </a:r>
            <a:r>
              <a:rPr sz="1800" b="1" spc="-65" dirty="0">
                <a:solidFill>
                  <a:srgbClr val="2E2B1F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2E2B1F"/>
                </a:solidFill>
                <a:latin typeface="Arial"/>
                <a:cs typeface="Arial"/>
              </a:rPr>
              <a:t>mtr.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33919" y="2054351"/>
            <a:ext cx="7856220" cy="4000500"/>
            <a:chOff x="1233919" y="2054351"/>
            <a:chExt cx="7856220" cy="40005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919" y="2054351"/>
              <a:ext cx="5181600" cy="26492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531732" y="5648960"/>
              <a:ext cx="548640" cy="396240"/>
            </a:xfrm>
            <a:custGeom>
              <a:avLst/>
              <a:gdLst/>
              <a:ahLst/>
              <a:cxnLst/>
              <a:rect l="l" t="t" r="r" b="b"/>
              <a:pathLst>
                <a:path w="548640" h="396239">
                  <a:moveTo>
                    <a:pt x="71120" y="396239"/>
                  </a:moveTo>
                  <a:lnTo>
                    <a:pt x="43451" y="390651"/>
                  </a:lnTo>
                  <a:lnTo>
                    <a:pt x="20843" y="375410"/>
                  </a:lnTo>
                  <a:lnTo>
                    <a:pt x="5593" y="352804"/>
                  </a:lnTo>
                  <a:lnTo>
                    <a:pt x="0" y="325119"/>
                  </a:lnTo>
                  <a:lnTo>
                    <a:pt x="0" y="71119"/>
                  </a:lnTo>
                  <a:lnTo>
                    <a:pt x="5593" y="43435"/>
                  </a:lnTo>
                  <a:lnTo>
                    <a:pt x="20843" y="20829"/>
                  </a:lnTo>
                  <a:lnTo>
                    <a:pt x="43451" y="5588"/>
                  </a:lnTo>
                  <a:lnTo>
                    <a:pt x="71120" y="0"/>
                  </a:lnTo>
                </a:path>
                <a:path w="548640" h="396239">
                  <a:moveTo>
                    <a:pt x="477520" y="0"/>
                  </a:moveTo>
                  <a:lnTo>
                    <a:pt x="505241" y="5588"/>
                  </a:lnTo>
                  <a:lnTo>
                    <a:pt x="527843" y="20829"/>
                  </a:lnTo>
                  <a:lnTo>
                    <a:pt x="543063" y="43435"/>
                  </a:lnTo>
                  <a:lnTo>
                    <a:pt x="548640" y="71119"/>
                  </a:lnTo>
                  <a:lnTo>
                    <a:pt x="548640" y="325119"/>
                  </a:lnTo>
                  <a:lnTo>
                    <a:pt x="543063" y="352804"/>
                  </a:lnTo>
                  <a:lnTo>
                    <a:pt x="527843" y="375410"/>
                  </a:lnTo>
                  <a:lnTo>
                    <a:pt x="505241" y="390651"/>
                  </a:lnTo>
                  <a:lnTo>
                    <a:pt x="477520" y="396239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695715" y="1139647"/>
            <a:ext cx="2429510" cy="537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61670" algn="l"/>
              </a:tabLst>
            </a:pPr>
            <a:r>
              <a:rPr sz="3350" i="1" spc="1010" dirty="0">
                <a:latin typeface="Times New Roman"/>
                <a:cs typeface="Times New Roman"/>
              </a:rPr>
              <a:t>H	</a:t>
            </a:r>
            <a:r>
              <a:rPr sz="3350" spc="770" dirty="0">
                <a:latin typeface="Symbol"/>
                <a:cs typeface="Symbol"/>
              </a:rPr>
              <a:t></a:t>
            </a:r>
            <a:r>
              <a:rPr sz="3350" spc="190" dirty="0">
                <a:latin typeface="Times New Roman"/>
                <a:cs typeface="Times New Roman"/>
              </a:rPr>
              <a:t> </a:t>
            </a:r>
            <a:r>
              <a:rPr sz="3350" i="1" spc="700" dirty="0">
                <a:latin typeface="Times New Roman"/>
                <a:cs typeface="Times New Roman"/>
              </a:rPr>
              <a:t>h</a:t>
            </a:r>
            <a:r>
              <a:rPr sz="3350" i="1" spc="25" dirty="0">
                <a:latin typeface="Times New Roman"/>
                <a:cs typeface="Times New Roman"/>
              </a:rPr>
              <a:t> </a:t>
            </a:r>
            <a:r>
              <a:rPr sz="3350" spc="770" dirty="0">
                <a:latin typeface="Symbol"/>
                <a:cs typeface="Symbol"/>
              </a:rPr>
              <a:t></a:t>
            </a:r>
            <a:r>
              <a:rPr sz="3350" spc="220" dirty="0">
                <a:latin typeface="Times New Roman"/>
                <a:cs typeface="Times New Roman"/>
              </a:rPr>
              <a:t> </a:t>
            </a:r>
            <a:r>
              <a:rPr sz="3350" i="1" spc="935" dirty="0">
                <a:latin typeface="Times New Roman"/>
                <a:cs typeface="Times New Roman"/>
              </a:rPr>
              <a:t>N</a:t>
            </a:r>
            <a:endParaRPr sz="33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4885538"/>
            <a:ext cx="8150859" cy="172212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860"/>
              </a:spcBef>
              <a:tabLst>
                <a:tab pos="2502535" algn="l"/>
                <a:tab pos="5831205" algn="l"/>
              </a:tabLst>
            </a:pPr>
            <a:r>
              <a:rPr sz="1800" dirty="0">
                <a:solidFill>
                  <a:srgbClr val="FF0000"/>
                </a:solidFill>
                <a:latin typeface="Microsoft Sans Serif"/>
                <a:cs typeface="Microsoft Sans Serif"/>
              </a:rPr>
              <a:t>H=</a:t>
            </a:r>
            <a:r>
              <a:rPr sz="1800" spc="50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Geoidal</a:t>
            </a:r>
            <a:r>
              <a:rPr sz="1800"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0000"/>
                </a:solidFill>
                <a:latin typeface="Microsoft Sans Serif"/>
                <a:cs typeface="Microsoft Sans Serif"/>
              </a:rPr>
              <a:t>Height	h</a:t>
            </a:r>
            <a:r>
              <a:rPr sz="18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0000"/>
                </a:solidFill>
                <a:latin typeface="Microsoft Sans Serif"/>
                <a:cs typeface="Microsoft Sans Serif"/>
              </a:rPr>
              <a:t>=</a:t>
            </a:r>
            <a:r>
              <a:rPr sz="1800" spc="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0000"/>
                </a:solidFill>
                <a:latin typeface="Microsoft Sans Serif"/>
                <a:cs typeface="Microsoft Sans Serif"/>
              </a:rPr>
              <a:t>Reference</a:t>
            </a:r>
            <a:r>
              <a:rPr sz="18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ellipsoid</a:t>
            </a:r>
            <a:r>
              <a:rPr sz="1800" spc="-6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0000"/>
                </a:solidFill>
                <a:latin typeface="Microsoft Sans Serif"/>
                <a:cs typeface="Microsoft Sans Serif"/>
              </a:rPr>
              <a:t>height	N=</a:t>
            </a:r>
            <a:r>
              <a:rPr sz="1800" spc="-4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Geoidal</a:t>
            </a:r>
            <a:r>
              <a:rPr sz="1800" spc="-5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0000"/>
                </a:solidFill>
                <a:latin typeface="Microsoft Sans Serif"/>
                <a:cs typeface="Microsoft Sans Serif"/>
              </a:rPr>
              <a:t>Undulation</a:t>
            </a:r>
            <a:endParaRPr sz="1800">
              <a:latin typeface="Microsoft Sans Serif"/>
              <a:cs typeface="Microsoft Sans Serif"/>
            </a:endParaRPr>
          </a:p>
          <a:p>
            <a:pPr marL="12700" marR="748030">
              <a:lnSpc>
                <a:spcPct val="100000"/>
              </a:lnSpc>
              <a:spcBef>
                <a:spcPts val="835"/>
              </a:spcBef>
            </a:pPr>
            <a:r>
              <a:rPr sz="20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Although</a:t>
            </a:r>
            <a:r>
              <a:rPr sz="2000" spc="6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the</a:t>
            </a:r>
            <a:r>
              <a:rPr sz="2000" spc="3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physical</a:t>
            </a:r>
            <a:r>
              <a:rPr sz="2000" spc="1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Earth</a:t>
            </a:r>
            <a:r>
              <a:rPr sz="2000" spc="4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has</a:t>
            </a:r>
            <a:r>
              <a:rPr sz="2000" spc="3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excursions</a:t>
            </a:r>
            <a:r>
              <a:rPr sz="2000" spc="5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of</a:t>
            </a:r>
            <a:r>
              <a:rPr sz="2000" spc="1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+8,848</a:t>
            </a:r>
            <a:r>
              <a:rPr sz="2000" spc="5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m</a:t>
            </a:r>
            <a:r>
              <a:rPr sz="2000" spc="1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E2B1F"/>
                </a:solidFill>
                <a:latin typeface="Microsoft Sans Serif"/>
                <a:cs typeface="Microsoft Sans Serif"/>
              </a:rPr>
              <a:t>(</a:t>
            </a:r>
            <a:r>
              <a:rPr sz="2000" u="heavy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Microsoft Sans Serif"/>
                <a:cs typeface="Microsoft Sans Serif"/>
                <a:hlinkClick r:id="rId4"/>
              </a:rPr>
              <a:t>Mount </a:t>
            </a:r>
            <a:r>
              <a:rPr sz="2000" spc="5" dirty="0">
                <a:solidFill>
                  <a:srgbClr val="D25713"/>
                </a:solidFill>
                <a:latin typeface="Microsoft Sans Serif"/>
                <a:cs typeface="Microsoft Sans Serif"/>
              </a:rPr>
              <a:t> </a:t>
            </a:r>
            <a:r>
              <a:rPr sz="2000" u="heavy" spc="-10" dirty="0">
                <a:solidFill>
                  <a:srgbClr val="D25713"/>
                </a:solidFill>
                <a:uFill>
                  <a:solidFill>
                    <a:srgbClr val="D25713"/>
                  </a:solidFill>
                </a:uFill>
                <a:latin typeface="Microsoft Sans Serif"/>
                <a:cs typeface="Microsoft Sans Serif"/>
                <a:hlinkClick r:id="rId4"/>
              </a:rPr>
              <a:t>Everest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)</a:t>
            </a:r>
            <a:r>
              <a:rPr sz="2000" spc="3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and</a:t>
            </a:r>
            <a:r>
              <a:rPr sz="2000" spc="4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−429</a:t>
            </a:r>
            <a:r>
              <a:rPr sz="2000" spc="4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m</a:t>
            </a:r>
            <a:r>
              <a:rPr sz="2000" spc="2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(Dead</a:t>
            </a:r>
            <a:r>
              <a:rPr sz="2000" spc="4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Sea),</a:t>
            </a:r>
            <a:r>
              <a:rPr sz="2000" spc="4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but</a:t>
            </a:r>
            <a:r>
              <a:rPr sz="2000" spc="4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the</a:t>
            </a:r>
            <a:r>
              <a:rPr sz="2000" spc="4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geoid's</a:t>
            </a:r>
            <a:r>
              <a:rPr sz="2000" spc="8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variation</a:t>
            </a:r>
            <a:r>
              <a:rPr sz="2000" spc="8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ranges </a:t>
            </a:r>
            <a:r>
              <a:rPr sz="2000" spc="-51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E2B1F"/>
                </a:solidFill>
                <a:latin typeface="Microsoft Sans Serif"/>
                <a:cs typeface="Microsoft Sans Serif"/>
              </a:rPr>
              <a:t>from</a:t>
            </a:r>
            <a:r>
              <a:rPr sz="2000" spc="-3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−106</a:t>
            </a:r>
            <a:r>
              <a:rPr sz="2000" spc="3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to</a:t>
            </a:r>
            <a:r>
              <a:rPr sz="2000" spc="3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+85</a:t>
            </a:r>
            <a:r>
              <a:rPr sz="2000" spc="5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E2B1F"/>
                </a:solidFill>
                <a:latin typeface="Microsoft Sans Serif"/>
                <a:cs typeface="Microsoft Sans Serif"/>
              </a:rPr>
              <a:t>m,</a:t>
            </a:r>
            <a:r>
              <a:rPr sz="2000" spc="-2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less</a:t>
            </a:r>
            <a:r>
              <a:rPr sz="2000" spc="3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than</a:t>
            </a:r>
            <a:r>
              <a:rPr sz="2000" spc="3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200</a:t>
            </a:r>
            <a:r>
              <a:rPr sz="2000" spc="3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m</a:t>
            </a:r>
            <a:r>
              <a:rPr sz="2000" spc="2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Microsoft Sans Serif"/>
                <a:cs typeface="Microsoft Sans Serif"/>
              </a:rPr>
              <a:t>total</a:t>
            </a:r>
            <a:r>
              <a:rPr sz="2000" spc="2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E2B1F"/>
                </a:solidFill>
                <a:latin typeface="Microsoft Sans Serif"/>
                <a:cs typeface="Microsoft Sans Serif"/>
              </a:rPr>
              <a:t>compared</a:t>
            </a:r>
            <a:r>
              <a:rPr sz="2000" spc="1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to</a:t>
            </a:r>
            <a:r>
              <a:rPr sz="2000" spc="1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a</a:t>
            </a:r>
            <a:r>
              <a:rPr sz="2000" spc="15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perfect </a:t>
            </a:r>
            <a:r>
              <a:rPr sz="200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Microsoft Sans Serif"/>
                <a:cs typeface="Microsoft Sans Serif"/>
              </a:rPr>
              <a:t>mathematical</a:t>
            </a:r>
            <a:r>
              <a:rPr sz="2000" spc="-50" dirty="0">
                <a:solidFill>
                  <a:srgbClr val="2E2B1F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Microsoft Sans Serif"/>
                <a:cs typeface="Microsoft Sans Serif"/>
              </a:rPr>
              <a:t>ellipsoid.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58200" y="5486400"/>
            <a:ext cx="685800" cy="6858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imes New Roman"/>
              <a:cs typeface="Times New Roman"/>
            </a:endParaRPr>
          </a:p>
          <a:p>
            <a:pPr marL="23431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42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98230" y="3127893"/>
            <a:ext cx="177800" cy="1046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8200" y="6172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685799"/>
                </a:moveTo>
                <a:lnTo>
                  <a:pt x="685800" y="685799"/>
                </a:lnTo>
                <a:lnTo>
                  <a:pt x="685800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675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458200" y="0"/>
            <a:ext cx="685800" cy="6172200"/>
            <a:chOff x="8458200" y="0"/>
            <a:chExt cx="685800" cy="6172200"/>
          </a:xfrm>
        </p:grpSpPr>
        <p:sp>
          <p:nvSpPr>
            <p:cNvPr id="4" name="object 4"/>
            <p:cNvSpPr/>
            <p:nvPr/>
          </p:nvSpPr>
          <p:spPr>
            <a:xfrm>
              <a:off x="8458200" y="0"/>
              <a:ext cx="685800" cy="5486400"/>
            </a:xfrm>
            <a:custGeom>
              <a:avLst/>
              <a:gdLst/>
              <a:ahLst/>
              <a:cxnLst/>
              <a:rect l="l" t="t" r="r" b="b"/>
              <a:pathLst>
                <a:path w="685800" h="5486400">
                  <a:moveTo>
                    <a:pt x="0" y="5486400"/>
                  </a:moveTo>
                  <a:lnTo>
                    <a:pt x="685800" y="5486400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548640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58200" y="54863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3820160" cy="6858000"/>
          </a:xfrm>
          <a:custGeom>
            <a:avLst/>
            <a:gdLst/>
            <a:ahLst/>
            <a:cxnLst/>
            <a:rect l="l" t="t" r="r" b="b"/>
            <a:pathLst>
              <a:path w="3820160" h="6858000">
                <a:moveTo>
                  <a:pt x="3819905" y="0"/>
                </a:moveTo>
                <a:lnTo>
                  <a:pt x="0" y="0"/>
                </a:lnTo>
                <a:lnTo>
                  <a:pt x="0" y="6858000"/>
                </a:lnTo>
                <a:lnTo>
                  <a:pt x="3819905" y="6858000"/>
                </a:lnTo>
                <a:lnTo>
                  <a:pt x="3819905" y="0"/>
                </a:lnTo>
                <a:close/>
              </a:path>
            </a:pathLst>
          </a:custGeom>
          <a:solidFill>
            <a:srgbClr val="A9A4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2541" y="2193493"/>
            <a:ext cx="2557145" cy="22472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5930"/>
              </a:lnSpc>
              <a:spcBef>
                <a:spcPts val="110"/>
              </a:spcBef>
            </a:pPr>
            <a:r>
              <a:rPr sz="5200" b="1" u="heavy" spc="-2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D</a:t>
            </a:r>
            <a:r>
              <a:rPr sz="5200" b="1" u="heavy" spc="-5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A</a:t>
            </a:r>
            <a:r>
              <a:rPr sz="5200" b="1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TUM</a:t>
            </a:r>
            <a:r>
              <a:rPr sz="52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S</a:t>
            </a:r>
            <a:endParaRPr sz="5200">
              <a:latin typeface="Cambria"/>
              <a:cs typeface="Cambria"/>
            </a:endParaRPr>
          </a:p>
          <a:p>
            <a:pPr marL="12700" marR="302260">
              <a:lnSpc>
                <a:spcPts val="5620"/>
              </a:lnSpc>
              <a:spcBef>
                <a:spcPts val="395"/>
              </a:spcBef>
            </a:pPr>
            <a:r>
              <a:rPr sz="5200" b="1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us</a:t>
            </a:r>
            <a:r>
              <a:rPr sz="5200" b="1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e</a:t>
            </a:r>
            <a:r>
              <a:rPr sz="52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d</a:t>
            </a:r>
            <a:r>
              <a:rPr sz="5200" b="1" u="heavy" spc="-2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 </a:t>
            </a:r>
            <a:r>
              <a:rPr sz="5200" b="1" u="heavy" spc="-2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b</a:t>
            </a:r>
            <a:r>
              <a:rPr sz="5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y </a:t>
            </a:r>
            <a:r>
              <a:rPr sz="5200" b="1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00" b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SOI</a:t>
            </a:r>
            <a:endParaRPr sz="52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8505" y="6428333"/>
            <a:ext cx="10464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8E8D8B"/>
                </a:solidFill>
                <a:latin typeface="Calibri"/>
                <a:cs typeface="Calibri"/>
              </a:rPr>
              <a:t>Yogachandar</a:t>
            </a:r>
            <a:r>
              <a:rPr sz="1200" spc="-40" dirty="0">
                <a:solidFill>
                  <a:srgbClr val="8E8D8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E8D8B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8E8D8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E8D8B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49818" y="6356350"/>
            <a:ext cx="66040" cy="365125"/>
          </a:xfrm>
          <a:custGeom>
            <a:avLst/>
            <a:gdLst/>
            <a:ahLst/>
            <a:cxnLst/>
            <a:rect l="l" t="t" r="r" b="b"/>
            <a:pathLst>
              <a:path w="66040" h="365125">
                <a:moveTo>
                  <a:pt x="0" y="0"/>
                </a:moveTo>
                <a:lnTo>
                  <a:pt x="25509" y="5149"/>
                </a:lnTo>
                <a:lnTo>
                  <a:pt x="46339" y="19192"/>
                </a:lnTo>
                <a:lnTo>
                  <a:pt x="60382" y="40022"/>
                </a:lnTo>
                <a:lnTo>
                  <a:pt x="65531" y="65531"/>
                </a:lnTo>
                <a:lnTo>
                  <a:pt x="65531" y="299593"/>
                </a:lnTo>
                <a:lnTo>
                  <a:pt x="60382" y="325102"/>
                </a:lnTo>
                <a:lnTo>
                  <a:pt x="46339" y="345932"/>
                </a:lnTo>
                <a:lnTo>
                  <a:pt x="25509" y="359975"/>
                </a:lnTo>
                <a:lnTo>
                  <a:pt x="0" y="365125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41030" y="6428333"/>
            <a:ext cx="1784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E8D8B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755263" y="501015"/>
            <a:ext cx="4723130" cy="2744470"/>
            <a:chOff x="3755263" y="501015"/>
            <a:chExt cx="4723130" cy="2744470"/>
          </a:xfrm>
        </p:grpSpPr>
        <p:sp>
          <p:nvSpPr>
            <p:cNvPr id="12" name="object 12"/>
            <p:cNvSpPr/>
            <p:nvPr/>
          </p:nvSpPr>
          <p:spPr>
            <a:xfrm>
              <a:off x="3767963" y="513715"/>
              <a:ext cx="4697730" cy="2719070"/>
            </a:xfrm>
            <a:custGeom>
              <a:avLst/>
              <a:gdLst/>
              <a:ahLst/>
              <a:cxnLst/>
              <a:rect l="l" t="t" r="r" b="b"/>
              <a:pathLst>
                <a:path w="4697730" h="2719070">
                  <a:moveTo>
                    <a:pt x="4244594" y="0"/>
                  </a:moveTo>
                  <a:lnTo>
                    <a:pt x="453136" y="0"/>
                  </a:lnTo>
                  <a:lnTo>
                    <a:pt x="406796" y="2338"/>
                  </a:lnTo>
                  <a:lnTo>
                    <a:pt x="361796" y="9203"/>
                  </a:lnTo>
                  <a:lnTo>
                    <a:pt x="318366" y="20367"/>
                  </a:lnTo>
                  <a:lnTo>
                    <a:pt x="276731" y="35601"/>
                  </a:lnTo>
                  <a:lnTo>
                    <a:pt x="237119" y="54679"/>
                  </a:lnTo>
                  <a:lnTo>
                    <a:pt x="199758" y="77373"/>
                  </a:lnTo>
                  <a:lnTo>
                    <a:pt x="164875" y="103455"/>
                  </a:lnTo>
                  <a:lnTo>
                    <a:pt x="132699" y="132699"/>
                  </a:lnTo>
                  <a:lnTo>
                    <a:pt x="103455" y="164875"/>
                  </a:lnTo>
                  <a:lnTo>
                    <a:pt x="77373" y="199758"/>
                  </a:lnTo>
                  <a:lnTo>
                    <a:pt x="54679" y="237119"/>
                  </a:lnTo>
                  <a:lnTo>
                    <a:pt x="35601" y="276731"/>
                  </a:lnTo>
                  <a:lnTo>
                    <a:pt x="20367" y="318366"/>
                  </a:lnTo>
                  <a:lnTo>
                    <a:pt x="9203" y="361796"/>
                  </a:lnTo>
                  <a:lnTo>
                    <a:pt x="2338" y="406796"/>
                  </a:lnTo>
                  <a:lnTo>
                    <a:pt x="0" y="453136"/>
                  </a:lnTo>
                  <a:lnTo>
                    <a:pt x="0" y="2265553"/>
                  </a:lnTo>
                  <a:lnTo>
                    <a:pt x="2338" y="2311892"/>
                  </a:lnTo>
                  <a:lnTo>
                    <a:pt x="9203" y="2356892"/>
                  </a:lnTo>
                  <a:lnTo>
                    <a:pt x="20367" y="2400322"/>
                  </a:lnTo>
                  <a:lnTo>
                    <a:pt x="35601" y="2441957"/>
                  </a:lnTo>
                  <a:lnTo>
                    <a:pt x="54679" y="2481569"/>
                  </a:lnTo>
                  <a:lnTo>
                    <a:pt x="77373" y="2518930"/>
                  </a:lnTo>
                  <a:lnTo>
                    <a:pt x="103455" y="2553813"/>
                  </a:lnTo>
                  <a:lnTo>
                    <a:pt x="132699" y="2585989"/>
                  </a:lnTo>
                  <a:lnTo>
                    <a:pt x="164875" y="2615233"/>
                  </a:lnTo>
                  <a:lnTo>
                    <a:pt x="199758" y="2641315"/>
                  </a:lnTo>
                  <a:lnTo>
                    <a:pt x="237119" y="2664009"/>
                  </a:lnTo>
                  <a:lnTo>
                    <a:pt x="276731" y="2683087"/>
                  </a:lnTo>
                  <a:lnTo>
                    <a:pt x="318366" y="2698321"/>
                  </a:lnTo>
                  <a:lnTo>
                    <a:pt x="361796" y="2709485"/>
                  </a:lnTo>
                  <a:lnTo>
                    <a:pt x="406796" y="2716350"/>
                  </a:lnTo>
                  <a:lnTo>
                    <a:pt x="453136" y="2718689"/>
                  </a:lnTo>
                  <a:lnTo>
                    <a:pt x="4244594" y="2718689"/>
                  </a:lnTo>
                  <a:lnTo>
                    <a:pt x="4290912" y="2716350"/>
                  </a:lnTo>
                  <a:lnTo>
                    <a:pt x="4335896" y="2709485"/>
                  </a:lnTo>
                  <a:lnTo>
                    <a:pt x="4379316" y="2698321"/>
                  </a:lnTo>
                  <a:lnTo>
                    <a:pt x="4420945" y="2683087"/>
                  </a:lnTo>
                  <a:lnTo>
                    <a:pt x="4460554" y="2664009"/>
                  </a:lnTo>
                  <a:lnTo>
                    <a:pt x="4497915" y="2641315"/>
                  </a:lnTo>
                  <a:lnTo>
                    <a:pt x="4532801" y="2615233"/>
                  </a:lnTo>
                  <a:lnTo>
                    <a:pt x="4564983" y="2585989"/>
                  </a:lnTo>
                  <a:lnTo>
                    <a:pt x="4594233" y="2553813"/>
                  </a:lnTo>
                  <a:lnTo>
                    <a:pt x="4620323" y="2518930"/>
                  </a:lnTo>
                  <a:lnTo>
                    <a:pt x="4643024" y="2481569"/>
                  </a:lnTo>
                  <a:lnTo>
                    <a:pt x="4662110" y="2441957"/>
                  </a:lnTo>
                  <a:lnTo>
                    <a:pt x="4677351" y="2400322"/>
                  </a:lnTo>
                  <a:lnTo>
                    <a:pt x="4688521" y="2356892"/>
                  </a:lnTo>
                  <a:lnTo>
                    <a:pt x="4695389" y="2311892"/>
                  </a:lnTo>
                  <a:lnTo>
                    <a:pt x="4697730" y="2265553"/>
                  </a:lnTo>
                  <a:lnTo>
                    <a:pt x="4697730" y="453136"/>
                  </a:lnTo>
                  <a:lnTo>
                    <a:pt x="4695389" y="406796"/>
                  </a:lnTo>
                  <a:lnTo>
                    <a:pt x="4688521" y="361796"/>
                  </a:lnTo>
                  <a:lnTo>
                    <a:pt x="4677351" y="318366"/>
                  </a:lnTo>
                  <a:lnTo>
                    <a:pt x="4662110" y="276731"/>
                  </a:lnTo>
                  <a:lnTo>
                    <a:pt x="4643024" y="237119"/>
                  </a:lnTo>
                  <a:lnTo>
                    <a:pt x="4620323" y="199758"/>
                  </a:lnTo>
                  <a:lnTo>
                    <a:pt x="4594233" y="164875"/>
                  </a:lnTo>
                  <a:lnTo>
                    <a:pt x="4564983" y="132699"/>
                  </a:lnTo>
                  <a:lnTo>
                    <a:pt x="4532801" y="103455"/>
                  </a:lnTo>
                  <a:lnTo>
                    <a:pt x="4497915" y="77373"/>
                  </a:lnTo>
                  <a:lnTo>
                    <a:pt x="4460554" y="54679"/>
                  </a:lnTo>
                  <a:lnTo>
                    <a:pt x="4420945" y="35601"/>
                  </a:lnTo>
                  <a:lnTo>
                    <a:pt x="4379316" y="20367"/>
                  </a:lnTo>
                  <a:lnTo>
                    <a:pt x="4335896" y="9203"/>
                  </a:lnTo>
                  <a:lnTo>
                    <a:pt x="4290912" y="2338"/>
                  </a:lnTo>
                  <a:lnTo>
                    <a:pt x="4244594" y="0"/>
                  </a:lnTo>
                  <a:close/>
                </a:path>
              </a:pathLst>
            </a:custGeom>
            <a:solidFill>
              <a:srgbClr val="9C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67963" y="513715"/>
              <a:ext cx="4697730" cy="2719070"/>
            </a:xfrm>
            <a:custGeom>
              <a:avLst/>
              <a:gdLst/>
              <a:ahLst/>
              <a:cxnLst/>
              <a:rect l="l" t="t" r="r" b="b"/>
              <a:pathLst>
                <a:path w="4697730" h="2719070">
                  <a:moveTo>
                    <a:pt x="0" y="453136"/>
                  </a:moveTo>
                  <a:lnTo>
                    <a:pt x="2338" y="406796"/>
                  </a:lnTo>
                  <a:lnTo>
                    <a:pt x="9203" y="361796"/>
                  </a:lnTo>
                  <a:lnTo>
                    <a:pt x="20367" y="318366"/>
                  </a:lnTo>
                  <a:lnTo>
                    <a:pt x="35601" y="276731"/>
                  </a:lnTo>
                  <a:lnTo>
                    <a:pt x="54679" y="237119"/>
                  </a:lnTo>
                  <a:lnTo>
                    <a:pt x="77373" y="199758"/>
                  </a:lnTo>
                  <a:lnTo>
                    <a:pt x="103455" y="164875"/>
                  </a:lnTo>
                  <a:lnTo>
                    <a:pt x="132699" y="132699"/>
                  </a:lnTo>
                  <a:lnTo>
                    <a:pt x="164875" y="103455"/>
                  </a:lnTo>
                  <a:lnTo>
                    <a:pt x="199758" y="77373"/>
                  </a:lnTo>
                  <a:lnTo>
                    <a:pt x="237119" y="54679"/>
                  </a:lnTo>
                  <a:lnTo>
                    <a:pt x="276731" y="35601"/>
                  </a:lnTo>
                  <a:lnTo>
                    <a:pt x="318366" y="20367"/>
                  </a:lnTo>
                  <a:lnTo>
                    <a:pt x="361796" y="9203"/>
                  </a:lnTo>
                  <a:lnTo>
                    <a:pt x="406796" y="2338"/>
                  </a:lnTo>
                  <a:lnTo>
                    <a:pt x="453136" y="0"/>
                  </a:lnTo>
                  <a:lnTo>
                    <a:pt x="4244594" y="0"/>
                  </a:lnTo>
                  <a:lnTo>
                    <a:pt x="4290912" y="2338"/>
                  </a:lnTo>
                  <a:lnTo>
                    <a:pt x="4335896" y="9203"/>
                  </a:lnTo>
                  <a:lnTo>
                    <a:pt x="4379316" y="20367"/>
                  </a:lnTo>
                  <a:lnTo>
                    <a:pt x="4420945" y="35601"/>
                  </a:lnTo>
                  <a:lnTo>
                    <a:pt x="4460554" y="54679"/>
                  </a:lnTo>
                  <a:lnTo>
                    <a:pt x="4497915" y="77373"/>
                  </a:lnTo>
                  <a:lnTo>
                    <a:pt x="4532801" y="103455"/>
                  </a:lnTo>
                  <a:lnTo>
                    <a:pt x="4564983" y="132699"/>
                  </a:lnTo>
                  <a:lnTo>
                    <a:pt x="4594233" y="164875"/>
                  </a:lnTo>
                  <a:lnTo>
                    <a:pt x="4620323" y="199758"/>
                  </a:lnTo>
                  <a:lnTo>
                    <a:pt x="4643024" y="237119"/>
                  </a:lnTo>
                  <a:lnTo>
                    <a:pt x="4662110" y="276731"/>
                  </a:lnTo>
                  <a:lnTo>
                    <a:pt x="4677351" y="318366"/>
                  </a:lnTo>
                  <a:lnTo>
                    <a:pt x="4688521" y="361796"/>
                  </a:lnTo>
                  <a:lnTo>
                    <a:pt x="4695389" y="406796"/>
                  </a:lnTo>
                  <a:lnTo>
                    <a:pt x="4697730" y="453136"/>
                  </a:lnTo>
                  <a:lnTo>
                    <a:pt x="4697730" y="2265553"/>
                  </a:lnTo>
                  <a:lnTo>
                    <a:pt x="4695389" y="2311892"/>
                  </a:lnTo>
                  <a:lnTo>
                    <a:pt x="4688521" y="2356892"/>
                  </a:lnTo>
                  <a:lnTo>
                    <a:pt x="4677351" y="2400322"/>
                  </a:lnTo>
                  <a:lnTo>
                    <a:pt x="4662110" y="2441957"/>
                  </a:lnTo>
                  <a:lnTo>
                    <a:pt x="4643024" y="2481569"/>
                  </a:lnTo>
                  <a:lnTo>
                    <a:pt x="4620323" y="2518930"/>
                  </a:lnTo>
                  <a:lnTo>
                    <a:pt x="4594233" y="2553813"/>
                  </a:lnTo>
                  <a:lnTo>
                    <a:pt x="4564983" y="2585989"/>
                  </a:lnTo>
                  <a:lnTo>
                    <a:pt x="4532801" y="2615233"/>
                  </a:lnTo>
                  <a:lnTo>
                    <a:pt x="4497915" y="2641315"/>
                  </a:lnTo>
                  <a:lnTo>
                    <a:pt x="4460554" y="2664009"/>
                  </a:lnTo>
                  <a:lnTo>
                    <a:pt x="4420945" y="2683087"/>
                  </a:lnTo>
                  <a:lnTo>
                    <a:pt x="4379316" y="2698321"/>
                  </a:lnTo>
                  <a:lnTo>
                    <a:pt x="4335896" y="2709485"/>
                  </a:lnTo>
                  <a:lnTo>
                    <a:pt x="4290912" y="2716350"/>
                  </a:lnTo>
                  <a:lnTo>
                    <a:pt x="4244594" y="2718689"/>
                  </a:lnTo>
                  <a:lnTo>
                    <a:pt x="453136" y="2718689"/>
                  </a:lnTo>
                  <a:lnTo>
                    <a:pt x="406796" y="2716350"/>
                  </a:lnTo>
                  <a:lnTo>
                    <a:pt x="361796" y="2709485"/>
                  </a:lnTo>
                  <a:lnTo>
                    <a:pt x="318366" y="2698321"/>
                  </a:lnTo>
                  <a:lnTo>
                    <a:pt x="276731" y="2683087"/>
                  </a:lnTo>
                  <a:lnTo>
                    <a:pt x="237119" y="2664009"/>
                  </a:lnTo>
                  <a:lnTo>
                    <a:pt x="199758" y="2641315"/>
                  </a:lnTo>
                  <a:lnTo>
                    <a:pt x="164875" y="2615233"/>
                  </a:lnTo>
                  <a:lnTo>
                    <a:pt x="132699" y="2585989"/>
                  </a:lnTo>
                  <a:lnTo>
                    <a:pt x="103455" y="2553813"/>
                  </a:lnTo>
                  <a:lnTo>
                    <a:pt x="77373" y="2518930"/>
                  </a:lnTo>
                  <a:lnTo>
                    <a:pt x="54679" y="2481569"/>
                  </a:lnTo>
                  <a:lnTo>
                    <a:pt x="35601" y="2441957"/>
                  </a:lnTo>
                  <a:lnTo>
                    <a:pt x="20367" y="2400322"/>
                  </a:lnTo>
                  <a:lnTo>
                    <a:pt x="9203" y="2356892"/>
                  </a:lnTo>
                  <a:lnTo>
                    <a:pt x="2338" y="2311892"/>
                  </a:lnTo>
                  <a:lnTo>
                    <a:pt x="0" y="2265553"/>
                  </a:lnTo>
                  <a:lnTo>
                    <a:pt x="0" y="45313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76878" y="1170254"/>
            <a:ext cx="3913504" cy="133731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ct val="91300"/>
              </a:lnSpc>
              <a:spcBef>
                <a:spcPts val="345"/>
              </a:spcBef>
            </a:pP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Countries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3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started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preparing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maps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based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WGS-84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mbria"/>
                <a:cs typeface="Cambria"/>
              </a:rPr>
              <a:t>global refrence 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Horizontal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positioning.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55263" y="3285997"/>
            <a:ext cx="4723130" cy="2744470"/>
            <a:chOff x="3755263" y="3285997"/>
            <a:chExt cx="4723130" cy="2744470"/>
          </a:xfrm>
        </p:grpSpPr>
        <p:sp>
          <p:nvSpPr>
            <p:cNvPr id="16" name="object 16"/>
            <p:cNvSpPr/>
            <p:nvPr/>
          </p:nvSpPr>
          <p:spPr>
            <a:xfrm>
              <a:off x="3767963" y="3298697"/>
              <a:ext cx="4697730" cy="2719070"/>
            </a:xfrm>
            <a:custGeom>
              <a:avLst/>
              <a:gdLst/>
              <a:ahLst/>
              <a:cxnLst/>
              <a:rect l="l" t="t" r="r" b="b"/>
              <a:pathLst>
                <a:path w="4697730" h="2719070">
                  <a:moveTo>
                    <a:pt x="4244594" y="0"/>
                  </a:moveTo>
                  <a:lnTo>
                    <a:pt x="453136" y="0"/>
                  </a:lnTo>
                  <a:lnTo>
                    <a:pt x="406796" y="2338"/>
                  </a:lnTo>
                  <a:lnTo>
                    <a:pt x="361796" y="9203"/>
                  </a:lnTo>
                  <a:lnTo>
                    <a:pt x="318366" y="20367"/>
                  </a:lnTo>
                  <a:lnTo>
                    <a:pt x="276731" y="35601"/>
                  </a:lnTo>
                  <a:lnTo>
                    <a:pt x="237119" y="54679"/>
                  </a:lnTo>
                  <a:lnTo>
                    <a:pt x="199758" y="77373"/>
                  </a:lnTo>
                  <a:lnTo>
                    <a:pt x="164875" y="103455"/>
                  </a:lnTo>
                  <a:lnTo>
                    <a:pt x="132699" y="132699"/>
                  </a:lnTo>
                  <a:lnTo>
                    <a:pt x="103455" y="164875"/>
                  </a:lnTo>
                  <a:lnTo>
                    <a:pt x="77373" y="199758"/>
                  </a:lnTo>
                  <a:lnTo>
                    <a:pt x="54679" y="237119"/>
                  </a:lnTo>
                  <a:lnTo>
                    <a:pt x="35601" y="276731"/>
                  </a:lnTo>
                  <a:lnTo>
                    <a:pt x="20367" y="318366"/>
                  </a:lnTo>
                  <a:lnTo>
                    <a:pt x="9203" y="361796"/>
                  </a:lnTo>
                  <a:lnTo>
                    <a:pt x="2338" y="406796"/>
                  </a:lnTo>
                  <a:lnTo>
                    <a:pt x="0" y="453135"/>
                  </a:lnTo>
                  <a:lnTo>
                    <a:pt x="0" y="2265679"/>
                  </a:lnTo>
                  <a:lnTo>
                    <a:pt x="2658" y="2315043"/>
                  </a:lnTo>
                  <a:lnTo>
                    <a:pt x="10448" y="2362867"/>
                  </a:lnTo>
                  <a:lnTo>
                    <a:pt x="23095" y="2408877"/>
                  </a:lnTo>
                  <a:lnTo>
                    <a:pt x="40322" y="2452795"/>
                  </a:lnTo>
                  <a:lnTo>
                    <a:pt x="61853" y="2494344"/>
                  </a:lnTo>
                  <a:lnTo>
                    <a:pt x="87412" y="2533249"/>
                  </a:lnTo>
                  <a:lnTo>
                    <a:pt x="116723" y="2569232"/>
                  </a:lnTo>
                  <a:lnTo>
                    <a:pt x="149509" y="2602018"/>
                  </a:lnTo>
                  <a:lnTo>
                    <a:pt x="185495" y="2631329"/>
                  </a:lnTo>
                  <a:lnTo>
                    <a:pt x="224404" y="2656889"/>
                  </a:lnTo>
                  <a:lnTo>
                    <a:pt x="265960" y="2678423"/>
                  </a:lnTo>
                  <a:lnTo>
                    <a:pt x="309888" y="2695652"/>
                  </a:lnTo>
                  <a:lnTo>
                    <a:pt x="355910" y="2708301"/>
                  </a:lnTo>
                  <a:lnTo>
                    <a:pt x="403751" y="2716093"/>
                  </a:lnTo>
                  <a:lnTo>
                    <a:pt x="453136" y="2718752"/>
                  </a:lnTo>
                  <a:lnTo>
                    <a:pt x="4244594" y="2718752"/>
                  </a:lnTo>
                  <a:lnTo>
                    <a:pt x="4293955" y="2716093"/>
                  </a:lnTo>
                  <a:lnTo>
                    <a:pt x="4341781" y="2708301"/>
                  </a:lnTo>
                  <a:lnTo>
                    <a:pt x="4387793" y="2695652"/>
                  </a:lnTo>
                  <a:lnTo>
                    <a:pt x="4431714" y="2678423"/>
                  </a:lnTo>
                  <a:lnTo>
                    <a:pt x="4473269" y="2656889"/>
                  </a:lnTo>
                  <a:lnTo>
                    <a:pt x="4512179" y="2631329"/>
                  </a:lnTo>
                  <a:lnTo>
                    <a:pt x="4548169" y="2602018"/>
                  </a:lnTo>
                  <a:lnTo>
                    <a:pt x="4580962" y="2569232"/>
                  </a:lnTo>
                  <a:lnTo>
                    <a:pt x="4610280" y="2533249"/>
                  </a:lnTo>
                  <a:lnTo>
                    <a:pt x="4635848" y="2494344"/>
                  </a:lnTo>
                  <a:lnTo>
                    <a:pt x="4657387" y="2452795"/>
                  </a:lnTo>
                  <a:lnTo>
                    <a:pt x="4674622" y="2408877"/>
                  </a:lnTo>
                  <a:lnTo>
                    <a:pt x="4687275" y="2362867"/>
                  </a:lnTo>
                  <a:lnTo>
                    <a:pt x="4695070" y="2315043"/>
                  </a:lnTo>
                  <a:lnTo>
                    <a:pt x="4697730" y="2265679"/>
                  </a:lnTo>
                  <a:lnTo>
                    <a:pt x="4697730" y="453135"/>
                  </a:lnTo>
                  <a:lnTo>
                    <a:pt x="4695389" y="406796"/>
                  </a:lnTo>
                  <a:lnTo>
                    <a:pt x="4688521" y="361796"/>
                  </a:lnTo>
                  <a:lnTo>
                    <a:pt x="4677351" y="318366"/>
                  </a:lnTo>
                  <a:lnTo>
                    <a:pt x="4662110" y="276731"/>
                  </a:lnTo>
                  <a:lnTo>
                    <a:pt x="4643024" y="237119"/>
                  </a:lnTo>
                  <a:lnTo>
                    <a:pt x="4620323" y="199758"/>
                  </a:lnTo>
                  <a:lnTo>
                    <a:pt x="4594233" y="164875"/>
                  </a:lnTo>
                  <a:lnTo>
                    <a:pt x="4564983" y="132699"/>
                  </a:lnTo>
                  <a:lnTo>
                    <a:pt x="4532801" y="103455"/>
                  </a:lnTo>
                  <a:lnTo>
                    <a:pt x="4497915" y="77373"/>
                  </a:lnTo>
                  <a:lnTo>
                    <a:pt x="4460554" y="54679"/>
                  </a:lnTo>
                  <a:lnTo>
                    <a:pt x="4420945" y="35601"/>
                  </a:lnTo>
                  <a:lnTo>
                    <a:pt x="4379316" y="20367"/>
                  </a:lnTo>
                  <a:lnTo>
                    <a:pt x="4335896" y="9203"/>
                  </a:lnTo>
                  <a:lnTo>
                    <a:pt x="4290912" y="2338"/>
                  </a:lnTo>
                  <a:lnTo>
                    <a:pt x="4244594" y="0"/>
                  </a:lnTo>
                  <a:close/>
                </a:path>
              </a:pathLst>
            </a:custGeom>
            <a:solidFill>
              <a:srgbClr val="D2C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67963" y="3298697"/>
              <a:ext cx="4697730" cy="2719070"/>
            </a:xfrm>
            <a:custGeom>
              <a:avLst/>
              <a:gdLst/>
              <a:ahLst/>
              <a:cxnLst/>
              <a:rect l="l" t="t" r="r" b="b"/>
              <a:pathLst>
                <a:path w="4697730" h="2719070">
                  <a:moveTo>
                    <a:pt x="0" y="453135"/>
                  </a:moveTo>
                  <a:lnTo>
                    <a:pt x="2338" y="406796"/>
                  </a:lnTo>
                  <a:lnTo>
                    <a:pt x="9203" y="361796"/>
                  </a:lnTo>
                  <a:lnTo>
                    <a:pt x="20367" y="318366"/>
                  </a:lnTo>
                  <a:lnTo>
                    <a:pt x="35601" y="276731"/>
                  </a:lnTo>
                  <a:lnTo>
                    <a:pt x="54679" y="237119"/>
                  </a:lnTo>
                  <a:lnTo>
                    <a:pt x="77373" y="199758"/>
                  </a:lnTo>
                  <a:lnTo>
                    <a:pt x="103455" y="164875"/>
                  </a:lnTo>
                  <a:lnTo>
                    <a:pt x="132699" y="132699"/>
                  </a:lnTo>
                  <a:lnTo>
                    <a:pt x="164875" y="103455"/>
                  </a:lnTo>
                  <a:lnTo>
                    <a:pt x="199758" y="77373"/>
                  </a:lnTo>
                  <a:lnTo>
                    <a:pt x="237119" y="54679"/>
                  </a:lnTo>
                  <a:lnTo>
                    <a:pt x="276731" y="35601"/>
                  </a:lnTo>
                  <a:lnTo>
                    <a:pt x="318366" y="20367"/>
                  </a:lnTo>
                  <a:lnTo>
                    <a:pt x="361796" y="9203"/>
                  </a:lnTo>
                  <a:lnTo>
                    <a:pt x="406796" y="2338"/>
                  </a:lnTo>
                  <a:lnTo>
                    <a:pt x="453136" y="0"/>
                  </a:lnTo>
                  <a:lnTo>
                    <a:pt x="4244594" y="0"/>
                  </a:lnTo>
                  <a:lnTo>
                    <a:pt x="4290912" y="2338"/>
                  </a:lnTo>
                  <a:lnTo>
                    <a:pt x="4335896" y="9203"/>
                  </a:lnTo>
                  <a:lnTo>
                    <a:pt x="4379316" y="20367"/>
                  </a:lnTo>
                  <a:lnTo>
                    <a:pt x="4420945" y="35601"/>
                  </a:lnTo>
                  <a:lnTo>
                    <a:pt x="4460554" y="54679"/>
                  </a:lnTo>
                  <a:lnTo>
                    <a:pt x="4497915" y="77373"/>
                  </a:lnTo>
                  <a:lnTo>
                    <a:pt x="4532801" y="103455"/>
                  </a:lnTo>
                  <a:lnTo>
                    <a:pt x="4564983" y="132699"/>
                  </a:lnTo>
                  <a:lnTo>
                    <a:pt x="4594233" y="164875"/>
                  </a:lnTo>
                  <a:lnTo>
                    <a:pt x="4620323" y="199758"/>
                  </a:lnTo>
                  <a:lnTo>
                    <a:pt x="4643024" y="237119"/>
                  </a:lnTo>
                  <a:lnTo>
                    <a:pt x="4662110" y="276731"/>
                  </a:lnTo>
                  <a:lnTo>
                    <a:pt x="4677351" y="318366"/>
                  </a:lnTo>
                  <a:lnTo>
                    <a:pt x="4688521" y="361796"/>
                  </a:lnTo>
                  <a:lnTo>
                    <a:pt x="4695389" y="406796"/>
                  </a:lnTo>
                  <a:lnTo>
                    <a:pt x="4697730" y="453135"/>
                  </a:lnTo>
                  <a:lnTo>
                    <a:pt x="4697730" y="2265679"/>
                  </a:lnTo>
                  <a:lnTo>
                    <a:pt x="4695070" y="2315043"/>
                  </a:lnTo>
                  <a:lnTo>
                    <a:pt x="4687275" y="2362867"/>
                  </a:lnTo>
                  <a:lnTo>
                    <a:pt x="4674622" y="2408877"/>
                  </a:lnTo>
                  <a:lnTo>
                    <a:pt x="4657387" y="2452795"/>
                  </a:lnTo>
                  <a:lnTo>
                    <a:pt x="4635848" y="2494344"/>
                  </a:lnTo>
                  <a:lnTo>
                    <a:pt x="4610280" y="2533249"/>
                  </a:lnTo>
                  <a:lnTo>
                    <a:pt x="4580962" y="2569232"/>
                  </a:lnTo>
                  <a:lnTo>
                    <a:pt x="4548169" y="2602018"/>
                  </a:lnTo>
                  <a:lnTo>
                    <a:pt x="4512179" y="2631329"/>
                  </a:lnTo>
                  <a:lnTo>
                    <a:pt x="4473269" y="2656889"/>
                  </a:lnTo>
                  <a:lnTo>
                    <a:pt x="4431714" y="2678423"/>
                  </a:lnTo>
                  <a:lnTo>
                    <a:pt x="4387793" y="2695652"/>
                  </a:lnTo>
                  <a:lnTo>
                    <a:pt x="4341781" y="2708301"/>
                  </a:lnTo>
                  <a:lnTo>
                    <a:pt x="4293955" y="2716093"/>
                  </a:lnTo>
                  <a:lnTo>
                    <a:pt x="4244594" y="2718752"/>
                  </a:lnTo>
                  <a:lnTo>
                    <a:pt x="453136" y="2718752"/>
                  </a:lnTo>
                  <a:lnTo>
                    <a:pt x="403751" y="2716093"/>
                  </a:lnTo>
                  <a:lnTo>
                    <a:pt x="355910" y="2708301"/>
                  </a:lnTo>
                  <a:lnTo>
                    <a:pt x="309888" y="2695652"/>
                  </a:lnTo>
                  <a:lnTo>
                    <a:pt x="265960" y="2678423"/>
                  </a:lnTo>
                  <a:lnTo>
                    <a:pt x="224404" y="2656889"/>
                  </a:lnTo>
                  <a:lnTo>
                    <a:pt x="185495" y="2631329"/>
                  </a:lnTo>
                  <a:lnTo>
                    <a:pt x="149509" y="2602018"/>
                  </a:lnTo>
                  <a:lnTo>
                    <a:pt x="116723" y="2569232"/>
                  </a:lnTo>
                  <a:lnTo>
                    <a:pt x="87412" y="2533249"/>
                  </a:lnTo>
                  <a:lnTo>
                    <a:pt x="61853" y="2494344"/>
                  </a:lnTo>
                  <a:lnTo>
                    <a:pt x="40322" y="2452795"/>
                  </a:lnTo>
                  <a:lnTo>
                    <a:pt x="23095" y="2408877"/>
                  </a:lnTo>
                  <a:lnTo>
                    <a:pt x="10448" y="2362867"/>
                  </a:lnTo>
                  <a:lnTo>
                    <a:pt x="2658" y="2315043"/>
                  </a:lnTo>
                  <a:lnTo>
                    <a:pt x="0" y="2265679"/>
                  </a:lnTo>
                  <a:lnTo>
                    <a:pt x="0" y="45313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976878" y="3480892"/>
            <a:ext cx="4088129" cy="228917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ct val="90900"/>
              </a:lnSpc>
              <a:spcBef>
                <a:spcPts val="355"/>
              </a:spcBef>
              <a:tabLst>
                <a:tab pos="1417955" algn="l"/>
                <a:tab pos="2692400" algn="l"/>
              </a:tabLst>
            </a:pP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old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toposheets 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Survey 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India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mbria"/>
                <a:cs typeface="Cambria"/>
              </a:rPr>
              <a:t>were	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based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EVEREST-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1956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ellipsoid which 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differs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WGS-84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ellipsoid.	</a:t>
            </a:r>
            <a:r>
              <a:rPr sz="2300" spc="-10" dirty="0">
                <a:solidFill>
                  <a:srgbClr val="FFFFFF"/>
                </a:solidFill>
                <a:latin typeface="Cambria"/>
                <a:cs typeface="Cambria"/>
              </a:rPr>
              <a:t>After </a:t>
            </a:r>
            <a:r>
              <a:rPr sz="2300" spc="-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23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mbria"/>
                <a:cs typeface="Cambria"/>
              </a:rPr>
              <a:t>National Map policy 2005 the </a:t>
            </a:r>
            <a:r>
              <a:rPr sz="23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Cambria"/>
                <a:cs typeface="Cambria"/>
              </a:rPr>
              <a:t>OSM</a:t>
            </a:r>
            <a:r>
              <a:rPr sz="2300" spc="-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300" dirty="0">
                <a:solidFill>
                  <a:srgbClr val="FFFFFF"/>
                </a:solidFill>
                <a:latin typeface="Cambria"/>
                <a:cs typeface="Cambria"/>
              </a:rPr>
              <a:t>&amp;</a:t>
            </a:r>
            <a:r>
              <a:rPr sz="23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Cambria"/>
                <a:cs typeface="Cambria"/>
              </a:rPr>
              <a:t>DSM</a:t>
            </a:r>
            <a:r>
              <a:rPr sz="23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3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300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Survey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India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WGS-84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 System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only.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0429" y="207721"/>
            <a:ext cx="394970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35" dirty="0">
                <a:solidFill>
                  <a:srgbClr val="FFFFFF"/>
                </a:solidFill>
                <a:latin typeface="Arial"/>
                <a:cs typeface="Arial"/>
              </a:rPr>
              <a:t>COORDINATE</a:t>
            </a:r>
            <a:r>
              <a:rPr sz="28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976706"/>
            <a:ext cx="8385809" cy="13684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10"/>
              </a:spcBef>
            </a:pP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decide how 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 system 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derived.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far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considered 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it is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ellipsoid,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so 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derive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exact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horizontal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 of 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place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two 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types 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 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systems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developed.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2399029"/>
            <a:ext cx="8534400" cy="384619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48" y="0"/>
            <a:ext cx="9114536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07542" y="6428333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9/4/202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61350" y="6428333"/>
            <a:ext cx="1784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45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37382" y="4445330"/>
            <a:ext cx="563245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Whether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you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treat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as a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sphere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or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spheroid,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you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must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transform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its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three-dimensional surface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flat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map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sheet.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mathematical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transformation</a:t>
            </a:r>
            <a:r>
              <a:rPr sz="2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commonly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referred to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19678" y="6275019"/>
            <a:ext cx="2775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a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map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projection.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244" y="6278067"/>
            <a:ext cx="7092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9/4/2024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0381" y="6278067"/>
            <a:ext cx="22097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46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3223" y="664540"/>
            <a:ext cx="370141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90269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DFC08D"/>
                </a:solidFill>
                <a:latin typeface="Microsoft Sans Serif"/>
                <a:cs typeface="Microsoft Sans Serif"/>
              </a:rPr>
              <a:t>Why</a:t>
            </a:r>
            <a:r>
              <a:rPr spc="20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DFC08D"/>
                </a:solidFill>
                <a:latin typeface="Microsoft Sans Serif"/>
                <a:cs typeface="Microsoft Sans Serif"/>
              </a:rPr>
              <a:t>do</a:t>
            </a:r>
            <a:r>
              <a:rPr spc="25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DFC08D"/>
                </a:solidFill>
                <a:latin typeface="Microsoft Sans Serif"/>
                <a:cs typeface="Microsoft Sans Serif"/>
              </a:rPr>
              <a:t>we </a:t>
            </a:r>
            <a:r>
              <a:rPr spc="-15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DFC08D"/>
                </a:solidFill>
                <a:latin typeface="Microsoft Sans Serif"/>
                <a:cs typeface="Microsoft Sans Serif"/>
              </a:rPr>
              <a:t>need</a:t>
            </a:r>
            <a:r>
              <a:rPr spc="-5" dirty="0">
                <a:solidFill>
                  <a:srgbClr val="DFC08D"/>
                </a:solidFill>
                <a:latin typeface="Microsoft Sans Serif"/>
                <a:cs typeface="Microsoft Sans Serif"/>
              </a:rPr>
              <a:t> Map</a:t>
            </a:r>
            <a:r>
              <a:rPr spc="20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DFC08D"/>
                </a:solidFill>
                <a:latin typeface="Microsoft Sans Serif"/>
                <a:cs typeface="Microsoft Sans Serif"/>
              </a:rPr>
              <a:t>projection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9067" y="1828800"/>
            <a:ext cx="2994533" cy="25060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41929" y="328929"/>
            <a:ext cx="293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Microsoft Sans Serif"/>
                <a:cs typeface="Microsoft Sans Serif"/>
              </a:rPr>
              <a:t>MAP</a:t>
            </a:r>
            <a:r>
              <a:rPr sz="2400" spc="-10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0000"/>
                </a:solidFill>
                <a:latin typeface="Microsoft Sans Serif"/>
                <a:cs typeface="Microsoft Sans Serif"/>
              </a:rPr>
              <a:t>PROJECTIONS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4598034"/>
            <a:ext cx="853503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Earth's surface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curved (nearly spherical)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maps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flat.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represent</a:t>
            </a:r>
            <a:r>
              <a:rPr sz="2400" spc="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curved</a:t>
            </a:r>
            <a:r>
              <a:rPr sz="2400" spc="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on a flat map,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you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have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to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adjust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things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orderly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way.</a:t>
            </a:r>
            <a:r>
              <a:rPr sz="2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called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projection,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are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several ways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do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it, depending </a:t>
            </a:r>
            <a:r>
              <a:rPr sz="2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what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you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want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preserve.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54072" y="483184"/>
            <a:ext cx="443801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50" dirty="0">
                <a:solidFill>
                  <a:srgbClr val="6F2F9F"/>
                </a:solidFill>
                <a:latin typeface="Trebuchet MS"/>
                <a:cs typeface="Trebuchet MS"/>
              </a:rPr>
              <a:t>Why</a:t>
            </a:r>
            <a:r>
              <a:rPr sz="4400" spc="-45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sz="4400" spc="-125" dirty="0">
                <a:solidFill>
                  <a:srgbClr val="6F2F9F"/>
                </a:solidFill>
                <a:latin typeface="Trebuchet MS"/>
                <a:cs typeface="Trebuchet MS"/>
              </a:rPr>
              <a:t>project</a:t>
            </a:r>
            <a:r>
              <a:rPr sz="4400" spc="15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sz="4400" spc="20" dirty="0">
                <a:solidFill>
                  <a:srgbClr val="6F2F9F"/>
                </a:solidFill>
                <a:latin typeface="Trebuchet MS"/>
                <a:cs typeface="Trebuchet MS"/>
              </a:rPr>
              <a:t>data?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844" y="1466545"/>
            <a:ext cx="7820659" cy="41230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7505" algn="l"/>
              </a:tabLst>
            </a:pPr>
            <a:r>
              <a:rPr sz="3200" spc="10" dirty="0">
                <a:solidFill>
                  <a:srgbClr val="FFFFFF"/>
                </a:solidFill>
                <a:latin typeface="NSimSun"/>
                <a:cs typeface="NSimSun"/>
              </a:rPr>
              <a:t>Data </a:t>
            </a:r>
            <a:r>
              <a:rPr sz="3200" spc="5" dirty="0">
                <a:solidFill>
                  <a:srgbClr val="FFFFFF"/>
                </a:solidFill>
                <a:latin typeface="NSimSun"/>
                <a:cs typeface="NSimSun"/>
              </a:rPr>
              <a:t>often </a:t>
            </a:r>
            <a:r>
              <a:rPr sz="3200" spc="10" dirty="0">
                <a:solidFill>
                  <a:srgbClr val="FFFFFF"/>
                </a:solidFill>
                <a:latin typeface="NSimSun"/>
                <a:cs typeface="NSimSun"/>
              </a:rPr>
              <a:t>comes </a:t>
            </a:r>
            <a:r>
              <a:rPr sz="3200" spc="5" dirty="0">
                <a:solidFill>
                  <a:srgbClr val="FFFFFF"/>
                </a:solidFill>
                <a:latin typeface="NSimSun"/>
                <a:cs typeface="NSimSun"/>
              </a:rPr>
              <a:t>in </a:t>
            </a:r>
            <a:r>
              <a:rPr sz="3200" spc="10" dirty="0">
                <a:solidFill>
                  <a:srgbClr val="FFFFFF"/>
                </a:solidFill>
                <a:latin typeface="NSimSun"/>
                <a:cs typeface="NSimSun"/>
              </a:rPr>
              <a:t>geographic, </a:t>
            </a:r>
            <a:r>
              <a:rPr sz="3200" spc="5" dirty="0">
                <a:solidFill>
                  <a:srgbClr val="FFFFFF"/>
                </a:solidFill>
                <a:latin typeface="NSimSun"/>
                <a:cs typeface="NSimSun"/>
              </a:rPr>
              <a:t>or </a:t>
            </a:r>
            <a:r>
              <a:rPr sz="3200" spc="10" dirty="0">
                <a:solidFill>
                  <a:srgbClr val="FFFFFF"/>
                </a:solidFill>
                <a:latin typeface="NSimSun"/>
                <a:cs typeface="NSimSun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NSimSun"/>
                <a:cs typeface="NSimSun"/>
              </a:rPr>
              <a:t>spherical coordinates (latitude </a:t>
            </a:r>
            <a:r>
              <a:rPr sz="3200" spc="10" dirty="0">
                <a:solidFill>
                  <a:srgbClr val="FFFFFF"/>
                </a:solidFill>
                <a:latin typeface="NSimSun"/>
                <a:cs typeface="NSimSun"/>
              </a:rPr>
              <a:t>and </a:t>
            </a:r>
            <a:r>
              <a:rPr sz="3200" spc="15" dirty="0">
                <a:solidFill>
                  <a:srgbClr val="FFFFFF"/>
                </a:solidFill>
                <a:latin typeface="NSimSun"/>
                <a:cs typeface="NSimSun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NSimSun"/>
                <a:cs typeface="NSimSun"/>
              </a:rPr>
              <a:t>longitude) </a:t>
            </a:r>
            <a:r>
              <a:rPr sz="3200" spc="10" dirty="0">
                <a:solidFill>
                  <a:srgbClr val="FFFFFF"/>
                </a:solidFill>
                <a:latin typeface="NSimSun"/>
                <a:cs typeface="NSimSun"/>
              </a:rPr>
              <a:t>and </a:t>
            </a:r>
            <a:r>
              <a:rPr sz="3200" spc="5" dirty="0">
                <a:solidFill>
                  <a:srgbClr val="FFFFFF"/>
                </a:solidFill>
                <a:latin typeface="NSimSun"/>
                <a:cs typeface="NSimSun"/>
              </a:rPr>
              <a:t>cannot be </a:t>
            </a:r>
            <a:r>
              <a:rPr sz="3200" spc="10" dirty="0">
                <a:solidFill>
                  <a:srgbClr val="FFFFFF"/>
                </a:solidFill>
                <a:latin typeface="NSimSun"/>
                <a:cs typeface="NSimSun"/>
              </a:rPr>
              <a:t>used </a:t>
            </a:r>
            <a:r>
              <a:rPr sz="3200" spc="5" dirty="0">
                <a:solidFill>
                  <a:srgbClr val="FFFFFF"/>
                </a:solidFill>
                <a:latin typeface="NSimSun"/>
                <a:cs typeface="NSimSun"/>
              </a:rPr>
              <a:t>for </a:t>
            </a:r>
            <a:r>
              <a:rPr sz="3200" spc="10" dirty="0">
                <a:solidFill>
                  <a:srgbClr val="FFFFFF"/>
                </a:solidFill>
                <a:latin typeface="NSimSun"/>
                <a:cs typeface="NSimSun"/>
              </a:rPr>
              <a:t> area</a:t>
            </a:r>
            <a:r>
              <a:rPr sz="3200" dirty="0">
                <a:solidFill>
                  <a:srgbClr val="FFFFFF"/>
                </a:solidFill>
                <a:latin typeface="NSimSun"/>
                <a:cs typeface="NSimSun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NSimSun"/>
                <a:cs typeface="NSimSun"/>
              </a:rPr>
              <a:t>calculations.</a:t>
            </a:r>
            <a:r>
              <a:rPr sz="3200" dirty="0">
                <a:solidFill>
                  <a:srgbClr val="FFFFFF"/>
                </a:solidFill>
                <a:latin typeface="NSimSun"/>
                <a:cs typeface="NSimSun"/>
              </a:rPr>
              <a:t> </a:t>
            </a:r>
            <a:endParaRPr sz="3200">
              <a:latin typeface="NSimSun"/>
              <a:cs typeface="NSimSun"/>
            </a:endParaRPr>
          </a:p>
          <a:p>
            <a:pPr marL="356870">
              <a:lnSpc>
                <a:spcPct val="100000"/>
              </a:lnSpc>
              <a:spcBef>
                <a:spcPts val="775"/>
              </a:spcBef>
            </a:pPr>
            <a:r>
              <a:rPr sz="3200" spc="-5" dirty="0">
                <a:solidFill>
                  <a:srgbClr val="FFFFFF"/>
                </a:solidFill>
                <a:latin typeface="NSimSun"/>
                <a:cs typeface="NSimSun"/>
              </a:rPr>
              <a:t> </a:t>
            </a:r>
            <a:endParaRPr sz="3200">
              <a:latin typeface="NSimSun"/>
              <a:cs typeface="NSimSu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65"/>
              </a:spcBef>
              <a:buFont typeface="Wingdings"/>
              <a:buChar char=""/>
              <a:tabLst>
                <a:tab pos="357505" algn="l"/>
              </a:tabLst>
            </a:pPr>
            <a:r>
              <a:rPr sz="3200" spc="10" dirty="0">
                <a:solidFill>
                  <a:srgbClr val="FFFFFF"/>
                </a:solidFill>
                <a:latin typeface="NSimSun"/>
                <a:cs typeface="NSimSun"/>
              </a:rPr>
              <a:t>Some </a:t>
            </a:r>
            <a:r>
              <a:rPr sz="3200" spc="5" dirty="0">
                <a:solidFill>
                  <a:srgbClr val="FFFFFF"/>
                </a:solidFill>
                <a:latin typeface="NSimSun"/>
                <a:cs typeface="NSimSun"/>
              </a:rPr>
              <a:t>projections work better </a:t>
            </a:r>
            <a:r>
              <a:rPr sz="3200" spc="10" dirty="0">
                <a:solidFill>
                  <a:srgbClr val="FFFFFF"/>
                </a:solidFill>
                <a:latin typeface="NSimSun"/>
                <a:cs typeface="NSimSun"/>
              </a:rPr>
              <a:t>for </a:t>
            </a:r>
            <a:r>
              <a:rPr sz="3200" spc="15" dirty="0">
                <a:solidFill>
                  <a:srgbClr val="FFFFFF"/>
                </a:solidFill>
                <a:latin typeface="NSimSun"/>
                <a:cs typeface="NSimSun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NSimSun"/>
                <a:cs typeface="NSimSun"/>
              </a:rPr>
              <a:t>different </a:t>
            </a:r>
            <a:r>
              <a:rPr sz="3200" spc="10" dirty="0">
                <a:solidFill>
                  <a:srgbClr val="FFFFFF"/>
                </a:solidFill>
                <a:latin typeface="NSimSun"/>
                <a:cs typeface="NSimSun"/>
              </a:rPr>
              <a:t>parts </a:t>
            </a:r>
            <a:r>
              <a:rPr sz="3200" spc="15" dirty="0">
                <a:solidFill>
                  <a:srgbClr val="FFFFFF"/>
                </a:solidFill>
                <a:latin typeface="NSimSun"/>
                <a:cs typeface="NSimSun"/>
              </a:rPr>
              <a:t>of </a:t>
            </a:r>
            <a:r>
              <a:rPr sz="3200" spc="10" dirty="0">
                <a:solidFill>
                  <a:srgbClr val="FFFFFF"/>
                </a:solidFill>
                <a:latin typeface="NSimSun"/>
                <a:cs typeface="NSimSun"/>
              </a:rPr>
              <a:t>the globe </a:t>
            </a:r>
            <a:r>
              <a:rPr sz="3200" spc="5" dirty="0">
                <a:solidFill>
                  <a:srgbClr val="FFFFFF"/>
                </a:solidFill>
                <a:latin typeface="NSimSun"/>
                <a:cs typeface="NSimSun"/>
              </a:rPr>
              <a:t>giving </a:t>
            </a:r>
            <a:r>
              <a:rPr sz="3200" spc="10" dirty="0">
                <a:solidFill>
                  <a:srgbClr val="FFFFFF"/>
                </a:solidFill>
                <a:latin typeface="NSimSun"/>
                <a:cs typeface="NSimSun"/>
              </a:rPr>
              <a:t> more</a:t>
            </a:r>
            <a:r>
              <a:rPr sz="3200" dirty="0">
                <a:solidFill>
                  <a:srgbClr val="FFFFFF"/>
                </a:solidFill>
                <a:latin typeface="NSimSun"/>
                <a:cs typeface="NSimSun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NSimSun"/>
                <a:cs typeface="NSimSun"/>
              </a:rPr>
              <a:t>accurate</a:t>
            </a:r>
            <a:r>
              <a:rPr sz="3200" dirty="0">
                <a:solidFill>
                  <a:srgbClr val="FFFFFF"/>
                </a:solidFill>
                <a:latin typeface="NSimSun"/>
                <a:cs typeface="NSimSun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NSimSun"/>
                <a:cs typeface="NSimSun"/>
              </a:rPr>
              <a:t>calculations.</a:t>
            </a:r>
            <a:r>
              <a:rPr sz="3200" dirty="0">
                <a:solidFill>
                  <a:srgbClr val="FFFFFF"/>
                </a:solidFill>
                <a:latin typeface="NSimSun"/>
                <a:cs typeface="NSimSun"/>
              </a:rPr>
              <a:t> </a:t>
            </a:r>
            <a:endParaRPr sz="3200">
              <a:latin typeface="NSimSun"/>
              <a:cs typeface="N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244" y="6428333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9/4/202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33054" y="6428333"/>
            <a:ext cx="177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48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684651" y="2651125"/>
            <a:ext cx="1189355" cy="958850"/>
            <a:chOff x="3684651" y="2651125"/>
            <a:chExt cx="1189355" cy="958850"/>
          </a:xfrm>
        </p:grpSpPr>
        <p:sp>
          <p:nvSpPr>
            <p:cNvPr id="4" name="object 4"/>
            <p:cNvSpPr/>
            <p:nvPr/>
          </p:nvSpPr>
          <p:spPr>
            <a:xfrm>
              <a:off x="3691001" y="2657475"/>
              <a:ext cx="1176655" cy="946150"/>
            </a:xfrm>
            <a:custGeom>
              <a:avLst/>
              <a:gdLst/>
              <a:ahLst/>
              <a:cxnLst/>
              <a:rect l="l" t="t" r="r" b="b"/>
              <a:pathLst>
                <a:path w="1176654" h="946150">
                  <a:moveTo>
                    <a:pt x="499999" y="0"/>
                  </a:moveTo>
                  <a:lnTo>
                    <a:pt x="454025" y="6350"/>
                  </a:lnTo>
                  <a:lnTo>
                    <a:pt x="409575" y="17399"/>
                  </a:lnTo>
                  <a:lnTo>
                    <a:pt x="0" y="150749"/>
                  </a:lnTo>
                  <a:lnTo>
                    <a:pt x="98425" y="455549"/>
                  </a:lnTo>
                  <a:lnTo>
                    <a:pt x="517525" y="323850"/>
                  </a:lnTo>
                  <a:lnTo>
                    <a:pt x="544449" y="323850"/>
                  </a:lnTo>
                  <a:lnTo>
                    <a:pt x="569849" y="328549"/>
                  </a:lnTo>
                  <a:lnTo>
                    <a:pt x="596900" y="346075"/>
                  </a:lnTo>
                  <a:lnTo>
                    <a:pt x="623824" y="374650"/>
                  </a:lnTo>
                  <a:lnTo>
                    <a:pt x="660400" y="409575"/>
                  </a:lnTo>
                  <a:lnTo>
                    <a:pt x="685800" y="455549"/>
                  </a:lnTo>
                  <a:lnTo>
                    <a:pt x="712724" y="501650"/>
                  </a:lnTo>
                  <a:lnTo>
                    <a:pt x="730250" y="560324"/>
                  </a:lnTo>
                  <a:lnTo>
                    <a:pt x="774700" y="687451"/>
                  </a:lnTo>
                  <a:lnTo>
                    <a:pt x="641350" y="727075"/>
                  </a:lnTo>
                  <a:lnTo>
                    <a:pt x="1006475" y="946150"/>
                  </a:lnTo>
                  <a:lnTo>
                    <a:pt x="1176274" y="553974"/>
                  </a:lnTo>
                  <a:lnTo>
                    <a:pt x="1050925" y="593725"/>
                  </a:lnTo>
                  <a:lnTo>
                    <a:pt x="1006475" y="468249"/>
                  </a:lnTo>
                  <a:lnTo>
                    <a:pt x="962025" y="352425"/>
                  </a:lnTo>
                  <a:lnTo>
                    <a:pt x="900049" y="254000"/>
                  </a:lnTo>
                  <a:lnTo>
                    <a:pt x="828675" y="168275"/>
                  </a:lnTo>
                  <a:lnTo>
                    <a:pt x="749300" y="98425"/>
                  </a:lnTo>
                  <a:lnTo>
                    <a:pt x="668274" y="41275"/>
                  </a:lnTo>
                  <a:lnTo>
                    <a:pt x="579374" y="12700"/>
                  </a:lnTo>
                  <a:lnTo>
                    <a:pt x="534924" y="6350"/>
                  </a:lnTo>
                  <a:lnTo>
                    <a:pt x="499999" y="0"/>
                  </a:lnTo>
                  <a:close/>
                </a:path>
              </a:pathLst>
            </a:custGeom>
            <a:solidFill>
              <a:srgbClr val="8F5F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91001" y="2657475"/>
              <a:ext cx="1176655" cy="946150"/>
            </a:xfrm>
            <a:custGeom>
              <a:avLst/>
              <a:gdLst/>
              <a:ahLst/>
              <a:cxnLst/>
              <a:rect l="l" t="t" r="r" b="b"/>
              <a:pathLst>
                <a:path w="1176654" h="946150">
                  <a:moveTo>
                    <a:pt x="1006475" y="946150"/>
                  </a:moveTo>
                  <a:lnTo>
                    <a:pt x="1176274" y="553974"/>
                  </a:lnTo>
                  <a:lnTo>
                    <a:pt x="1050925" y="593725"/>
                  </a:lnTo>
                  <a:lnTo>
                    <a:pt x="1006475" y="468249"/>
                  </a:lnTo>
                  <a:lnTo>
                    <a:pt x="962025" y="352425"/>
                  </a:lnTo>
                  <a:lnTo>
                    <a:pt x="900049" y="254000"/>
                  </a:lnTo>
                  <a:lnTo>
                    <a:pt x="828675" y="168275"/>
                  </a:lnTo>
                  <a:lnTo>
                    <a:pt x="749300" y="98425"/>
                  </a:lnTo>
                  <a:lnTo>
                    <a:pt x="668274" y="41275"/>
                  </a:lnTo>
                  <a:lnTo>
                    <a:pt x="579374" y="12700"/>
                  </a:lnTo>
                  <a:lnTo>
                    <a:pt x="534924" y="6350"/>
                  </a:lnTo>
                  <a:lnTo>
                    <a:pt x="499999" y="0"/>
                  </a:lnTo>
                  <a:lnTo>
                    <a:pt x="454025" y="6350"/>
                  </a:lnTo>
                  <a:lnTo>
                    <a:pt x="409575" y="17399"/>
                  </a:lnTo>
                  <a:lnTo>
                    <a:pt x="0" y="150749"/>
                  </a:lnTo>
                  <a:lnTo>
                    <a:pt x="98425" y="455549"/>
                  </a:lnTo>
                  <a:lnTo>
                    <a:pt x="517525" y="323850"/>
                  </a:lnTo>
                  <a:lnTo>
                    <a:pt x="544449" y="323850"/>
                  </a:lnTo>
                  <a:lnTo>
                    <a:pt x="569849" y="328549"/>
                  </a:lnTo>
                  <a:lnTo>
                    <a:pt x="596900" y="346075"/>
                  </a:lnTo>
                  <a:lnTo>
                    <a:pt x="623824" y="374650"/>
                  </a:lnTo>
                  <a:lnTo>
                    <a:pt x="660400" y="409575"/>
                  </a:lnTo>
                  <a:lnTo>
                    <a:pt x="685800" y="455549"/>
                  </a:lnTo>
                  <a:lnTo>
                    <a:pt x="712724" y="501650"/>
                  </a:lnTo>
                  <a:lnTo>
                    <a:pt x="730250" y="560324"/>
                  </a:lnTo>
                  <a:lnTo>
                    <a:pt x="774700" y="687451"/>
                  </a:lnTo>
                  <a:lnTo>
                    <a:pt x="641350" y="727075"/>
                  </a:lnTo>
                  <a:lnTo>
                    <a:pt x="1006475" y="9461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1251" y="2654249"/>
            <a:ext cx="7938134" cy="3001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30115" algn="ctr">
              <a:lnSpc>
                <a:spcPct val="100000"/>
              </a:lnSpc>
              <a:spcBef>
                <a:spcPts val="95"/>
              </a:spcBef>
            </a:pPr>
            <a:r>
              <a:rPr sz="32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Flat</a:t>
            </a:r>
            <a:r>
              <a:rPr sz="3200" i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Map</a:t>
            </a:r>
            <a:endParaRPr sz="3200">
              <a:latin typeface="Times New Roman"/>
              <a:cs typeface="Times New Roman"/>
            </a:endParaRPr>
          </a:p>
          <a:p>
            <a:pPr marL="4754245" marR="5080" algn="ctr">
              <a:lnSpc>
                <a:spcPct val="100000"/>
              </a:lnSpc>
              <a:spcBef>
                <a:spcPts val="30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Cartesian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coordinates: 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x,y </a:t>
            </a:r>
            <a:r>
              <a:rPr sz="2400" spc="-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(Easting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&amp;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Northing)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00">
              <a:latin typeface="Times New Roman"/>
              <a:cs typeface="Times New Roman"/>
            </a:endParaRPr>
          </a:p>
          <a:p>
            <a:pPr marR="4372610" algn="ctr">
              <a:lnSpc>
                <a:spcPct val="100000"/>
              </a:lnSpc>
              <a:spcBef>
                <a:spcPts val="5"/>
              </a:spcBef>
            </a:pPr>
            <a:r>
              <a:rPr sz="32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Curved</a:t>
            </a:r>
            <a:r>
              <a:rPr sz="3200" i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Earth</a:t>
            </a:r>
            <a:endParaRPr sz="3200">
              <a:latin typeface="Times New Roman"/>
              <a:cs typeface="Times New Roman"/>
            </a:endParaRPr>
          </a:p>
          <a:p>
            <a:pPr marR="4368165" algn="ctr">
              <a:lnSpc>
                <a:spcPct val="100000"/>
              </a:lnSpc>
              <a:spcBef>
                <a:spcPts val="35"/>
              </a:spcBef>
            </a:pP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Geographic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coordinates: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Symbol"/>
                <a:cs typeface="Symbol"/>
              </a:rPr>
              <a:t>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24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Symbol"/>
                <a:cs typeface="Symbol"/>
              </a:rPr>
              <a:t></a:t>
            </a:r>
            <a:endParaRPr sz="2400">
              <a:latin typeface="Symbol"/>
              <a:cs typeface="Symbol"/>
            </a:endParaRPr>
          </a:p>
          <a:p>
            <a:pPr marR="4365625" algn="ctr">
              <a:lnSpc>
                <a:spcPct val="100000"/>
              </a:lnSpc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(Latitude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&amp;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Longitude)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232" y="1721136"/>
            <a:ext cx="3018512" cy="25801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2834" y="4145160"/>
            <a:ext cx="3850837" cy="209523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12444" y="267969"/>
            <a:ext cx="8152130" cy="1411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1480" algn="ctr">
              <a:lnSpc>
                <a:spcPct val="100000"/>
              </a:lnSpc>
              <a:spcBef>
                <a:spcPts val="105"/>
              </a:spcBef>
            </a:pPr>
            <a:r>
              <a:rPr sz="2800" b="1" u="heavy" dirty="0">
                <a:solidFill>
                  <a:srgbClr val="CCB400"/>
                </a:solidFill>
                <a:uFill>
                  <a:solidFill>
                    <a:srgbClr val="CCB400"/>
                  </a:solidFill>
                </a:uFill>
                <a:latin typeface="Calibri"/>
                <a:cs typeface="Calibri"/>
              </a:rPr>
              <a:t>MAP</a:t>
            </a:r>
            <a:r>
              <a:rPr sz="2800" b="1" u="heavy" spc="-70" dirty="0">
                <a:solidFill>
                  <a:srgbClr val="CCB400"/>
                </a:solidFill>
                <a:uFill>
                  <a:solidFill>
                    <a:srgbClr val="CCB400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solidFill>
                  <a:srgbClr val="CCB400"/>
                </a:solidFill>
                <a:uFill>
                  <a:solidFill>
                    <a:srgbClr val="CCB400"/>
                  </a:solidFill>
                </a:uFill>
                <a:latin typeface="Calibri"/>
                <a:cs typeface="Calibri"/>
              </a:rPr>
              <a:t>PROJECTION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785"/>
              </a:spcBef>
              <a:tabLst>
                <a:tab pos="5537200" algn="l"/>
              </a:tabLst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r>
              <a:rPr sz="240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projection</a:t>
            </a:r>
            <a:r>
              <a:rPr sz="24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2400" b="1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mapping	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spatial</a:t>
            </a:r>
            <a:r>
              <a:rPr sz="24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sz="24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b="1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curved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surface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(the 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Earth’s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surface)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flat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surface.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6244" y="6294813"/>
            <a:ext cx="70929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9/4/2024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9144000"/>
            <a:chOff x="0" y="0"/>
            <a:chExt cx="6858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9144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458200"/>
              <a:ext cx="6858000" cy="685800"/>
            </a:xfrm>
            <a:custGeom>
              <a:avLst/>
              <a:gdLst/>
              <a:ahLst/>
              <a:cxnLst/>
              <a:rect l="l" t="t" r="r" b="b"/>
              <a:pathLst>
                <a:path w="68580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  <a:path w="6858000" h="685800">
                  <a:moveTo>
                    <a:pt x="6858000" y="0"/>
                  </a:moveTo>
                  <a:lnTo>
                    <a:pt x="1371600" y="0"/>
                  </a:lnTo>
                  <a:lnTo>
                    <a:pt x="1371600" y="685800"/>
                  </a:lnTo>
                  <a:lnTo>
                    <a:pt x="6858000" y="685800"/>
                  </a:lnTo>
                  <a:lnTo>
                    <a:pt x="6858000" y="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5799" y="84582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685800" y="0"/>
                  </a:ln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664478" y="764844"/>
            <a:ext cx="1110615" cy="6965315"/>
          </a:xfrm>
          <a:prstGeom prst="rect">
            <a:avLst/>
          </a:prstGeom>
        </p:spPr>
        <p:txBody>
          <a:bodyPr vert="vert" wrap="square" lIns="0" tIns="8255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5"/>
              </a:spcBef>
            </a:pPr>
            <a:r>
              <a:rPr sz="3600" spc="-105" dirty="0">
                <a:solidFill>
                  <a:srgbClr val="675E46"/>
                </a:solidFill>
                <a:latin typeface="Cambria"/>
                <a:cs typeface="Cambria"/>
              </a:rPr>
              <a:t>W</a:t>
            </a:r>
            <a:r>
              <a:rPr sz="3600" spc="-95" dirty="0">
                <a:solidFill>
                  <a:srgbClr val="675E46"/>
                </a:solidFill>
                <a:latin typeface="Cambria"/>
                <a:cs typeface="Cambria"/>
              </a:rPr>
              <a:t>h</a:t>
            </a:r>
            <a:r>
              <a:rPr sz="3600" spc="-105" dirty="0">
                <a:solidFill>
                  <a:srgbClr val="675E46"/>
                </a:solidFill>
                <a:latin typeface="Cambria"/>
                <a:cs typeface="Cambria"/>
              </a:rPr>
              <a:t>e</a:t>
            </a:r>
            <a:r>
              <a:rPr sz="3600" spc="-150" dirty="0">
                <a:solidFill>
                  <a:srgbClr val="675E46"/>
                </a:solidFill>
                <a:latin typeface="Cambria"/>
                <a:cs typeface="Cambria"/>
              </a:rPr>
              <a:t>r</a:t>
            </a:r>
            <a:r>
              <a:rPr sz="3600" dirty="0">
                <a:solidFill>
                  <a:srgbClr val="675E46"/>
                </a:solidFill>
                <a:latin typeface="Cambria"/>
                <a:cs typeface="Cambria"/>
              </a:rPr>
              <a:t>e</a:t>
            </a:r>
            <a:r>
              <a:rPr sz="3600" spc="-27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3600" spc="-105" dirty="0">
                <a:solidFill>
                  <a:srgbClr val="675E46"/>
                </a:solidFill>
                <a:latin typeface="Cambria"/>
                <a:cs typeface="Cambria"/>
              </a:rPr>
              <a:t>d</a:t>
            </a:r>
            <a:r>
              <a:rPr sz="3600" dirty="0">
                <a:solidFill>
                  <a:srgbClr val="675E46"/>
                </a:solidFill>
                <a:latin typeface="Cambria"/>
                <a:cs typeface="Cambria"/>
              </a:rPr>
              <a:t>o</a:t>
            </a:r>
            <a:r>
              <a:rPr sz="3600" spc="-19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3600" spc="-150" dirty="0">
                <a:solidFill>
                  <a:srgbClr val="675E46"/>
                </a:solidFill>
                <a:latin typeface="Cambria"/>
                <a:cs typeface="Cambria"/>
              </a:rPr>
              <a:t>w</a:t>
            </a:r>
            <a:r>
              <a:rPr sz="3600" dirty="0">
                <a:solidFill>
                  <a:srgbClr val="675E46"/>
                </a:solidFill>
                <a:latin typeface="Cambria"/>
                <a:cs typeface="Cambria"/>
              </a:rPr>
              <a:t>e</a:t>
            </a:r>
            <a:r>
              <a:rPr sz="3600" spc="-22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3600" spc="-110" dirty="0">
                <a:solidFill>
                  <a:srgbClr val="675E46"/>
                </a:solidFill>
                <a:latin typeface="Cambria"/>
                <a:cs typeface="Cambria"/>
              </a:rPr>
              <a:t>f</a:t>
            </a:r>
            <a:r>
              <a:rPr sz="3600" spc="-90" dirty="0">
                <a:solidFill>
                  <a:srgbClr val="675E46"/>
                </a:solidFill>
                <a:latin typeface="Cambria"/>
                <a:cs typeface="Cambria"/>
              </a:rPr>
              <a:t>i</a:t>
            </a:r>
            <a:r>
              <a:rPr sz="3600" spc="-95" dirty="0">
                <a:solidFill>
                  <a:srgbClr val="675E46"/>
                </a:solidFill>
                <a:latin typeface="Cambria"/>
                <a:cs typeface="Cambria"/>
              </a:rPr>
              <a:t>n</a:t>
            </a:r>
            <a:r>
              <a:rPr sz="3600" dirty="0">
                <a:solidFill>
                  <a:srgbClr val="675E46"/>
                </a:solidFill>
                <a:latin typeface="Cambria"/>
                <a:cs typeface="Cambria"/>
              </a:rPr>
              <a:t>d</a:t>
            </a:r>
            <a:r>
              <a:rPr sz="3600" spc="-22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3600" spc="-20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3600" spc="-105" dirty="0">
                <a:solidFill>
                  <a:srgbClr val="675E46"/>
                </a:solidFill>
                <a:latin typeface="Cambria"/>
                <a:cs typeface="Cambria"/>
              </a:rPr>
              <a:t>da</a:t>
            </a:r>
            <a:r>
              <a:rPr sz="3600" spc="-95" dirty="0">
                <a:solidFill>
                  <a:srgbClr val="675E46"/>
                </a:solidFill>
                <a:latin typeface="Cambria"/>
                <a:cs typeface="Cambria"/>
              </a:rPr>
              <a:t>tu</a:t>
            </a:r>
            <a:r>
              <a:rPr sz="3600" dirty="0">
                <a:solidFill>
                  <a:srgbClr val="675E46"/>
                </a:solidFill>
                <a:latin typeface="Cambria"/>
                <a:cs typeface="Cambria"/>
              </a:rPr>
              <a:t>m</a:t>
            </a:r>
            <a:r>
              <a:rPr sz="3600" spc="-21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3600" spc="-90" dirty="0">
                <a:solidFill>
                  <a:srgbClr val="675E46"/>
                </a:solidFill>
                <a:latin typeface="Cambria"/>
                <a:cs typeface="Cambria"/>
              </a:rPr>
              <a:t>i</a:t>
            </a:r>
            <a:r>
              <a:rPr sz="3600" dirty="0">
                <a:solidFill>
                  <a:srgbClr val="675E46"/>
                </a:solidFill>
                <a:latin typeface="Cambria"/>
                <a:cs typeface="Cambria"/>
              </a:rPr>
              <a:t>n</a:t>
            </a:r>
            <a:r>
              <a:rPr sz="3600" spc="-21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3600" spc="-10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3600" spc="-165" dirty="0">
                <a:solidFill>
                  <a:srgbClr val="675E46"/>
                </a:solidFill>
                <a:latin typeface="Cambria"/>
                <a:cs typeface="Cambria"/>
              </a:rPr>
              <a:t>n</a:t>
            </a:r>
            <a:r>
              <a:rPr sz="3600" dirty="0">
                <a:solidFill>
                  <a:srgbClr val="675E46"/>
                </a:solidFill>
                <a:latin typeface="Cambria"/>
                <a:cs typeface="Cambria"/>
              </a:rPr>
              <a:t>y</a:t>
            </a:r>
            <a:r>
              <a:rPr sz="3600" spc="-21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3600" spc="-95" dirty="0">
                <a:solidFill>
                  <a:srgbClr val="675E46"/>
                </a:solidFill>
                <a:latin typeface="Cambria"/>
                <a:cs typeface="Cambria"/>
              </a:rPr>
              <a:t>m</a:t>
            </a:r>
            <a:r>
              <a:rPr sz="3600" spc="-10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3600" dirty="0">
                <a:solidFill>
                  <a:srgbClr val="675E46"/>
                </a:solidFill>
                <a:latin typeface="Cambria"/>
                <a:cs typeface="Cambria"/>
              </a:rPr>
              <a:t>p  </a:t>
            </a:r>
            <a:r>
              <a:rPr sz="3600" spc="-105" dirty="0">
                <a:solidFill>
                  <a:srgbClr val="675E46"/>
                </a:solidFill>
                <a:latin typeface="Cambria"/>
                <a:cs typeface="Cambria"/>
              </a:rPr>
              <a:t>(raster)?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87470" y="8660130"/>
            <a:ext cx="197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Wednesday,</a:t>
            </a:r>
            <a:r>
              <a:rPr sz="1200" spc="-4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September</a:t>
            </a: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4,</a:t>
            </a:r>
            <a:r>
              <a:rPr sz="1200" spc="-2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3550" y="887107"/>
            <a:ext cx="4961255" cy="8202930"/>
            <a:chOff x="463550" y="887107"/>
            <a:chExt cx="4961255" cy="820293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550" y="887107"/>
              <a:ext cx="4960873" cy="665949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03299" y="1266215"/>
              <a:ext cx="1723389" cy="2346960"/>
            </a:xfrm>
            <a:custGeom>
              <a:avLst/>
              <a:gdLst/>
              <a:ahLst/>
              <a:cxnLst/>
              <a:rect l="l" t="t" r="r" b="b"/>
              <a:pathLst>
                <a:path w="1723389" h="2346960">
                  <a:moveTo>
                    <a:pt x="595375" y="977874"/>
                  </a:moveTo>
                  <a:lnTo>
                    <a:pt x="595375" y="391134"/>
                  </a:lnTo>
                  <a:lnTo>
                    <a:pt x="0" y="555980"/>
                  </a:lnTo>
                  <a:lnTo>
                    <a:pt x="595375" y="977874"/>
                  </a:lnTo>
                  <a:close/>
                </a:path>
                <a:path w="1723389" h="2346960">
                  <a:moveTo>
                    <a:pt x="1723136" y="2158974"/>
                  </a:moveTo>
                  <a:lnTo>
                    <a:pt x="1723136" y="187934"/>
                  </a:lnTo>
                  <a:lnTo>
                    <a:pt x="1716418" y="137986"/>
                  </a:lnTo>
                  <a:lnTo>
                    <a:pt x="1697463" y="93095"/>
                  </a:lnTo>
                  <a:lnTo>
                    <a:pt x="1668065" y="55057"/>
                  </a:lnTo>
                  <a:lnTo>
                    <a:pt x="1630021" y="25666"/>
                  </a:lnTo>
                  <a:lnTo>
                    <a:pt x="1585126" y="6715"/>
                  </a:lnTo>
                  <a:lnTo>
                    <a:pt x="1535175" y="0"/>
                  </a:lnTo>
                  <a:lnTo>
                    <a:pt x="783335" y="0"/>
                  </a:lnTo>
                  <a:lnTo>
                    <a:pt x="733385" y="6715"/>
                  </a:lnTo>
                  <a:lnTo>
                    <a:pt x="688490" y="25666"/>
                  </a:lnTo>
                  <a:lnTo>
                    <a:pt x="650446" y="55057"/>
                  </a:lnTo>
                  <a:lnTo>
                    <a:pt x="621048" y="93095"/>
                  </a:lnTo>
                  <a:lnTo>
                    <a:pt x="602093" y="137986"/>
                  </a:lnTo>
                  <a:lnTo>
                    <a:pt x="595375" y="187934"/>
                  </a:lnTo>
                  <a:lnTo>
                    <a:pt x="595376" y="2158974"/>
                  </a:lnTo>
                  <a:lnTo>
                    <a:pt x="602093" y="2208969"/>
                  </a:lnTo>
                  <a:lnTo>
                    <a:pt x="621048" y="2253876"/>
                  </a:lnTo>
                  <a:lnTo>
                    <a:pt x="650446" y="2291911"/>
                  </a:lnTo>
                  <a:lnTo>
                    <a:pt x="688490" y="2321290"/>
                  </a:lnTo>
                  <a:lnTo>
                    <a:pt x="733385" y="2340225"/>
                  </a:lnTo>
                  <a:lnTo>
                    <a:pt x="783336" y="2346934"/>
                  </a:lnTo>
                  <a:lnTo>
                    <a:pt x="1535176" y="2346934"/>
                  </a:lnTo>
                  <a:lnTo>
                    <a:pt x="1585126" y="2340225"/>
                  </a:lnTo>
                  <a:lnTo>
                    <a:pt x="1630021" y="2321290"/>
                  </a:lnTo>
                  <a:lnTo>
                    <a:pt x="1668065" y="2291911"/>
                  </a:lnTo>
                  <a:lnTo>
                    <a:pt x="1697463" y="2253876"/>
                  </a:lnTo>
                  <a:lnTo>
                    <a:pt x="1716418" y="2208969"/>
                  </a:lnTo>
                  <a:lnTo>
                    <a:pt x="1723136" y="21589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03299" y="1266215"/>
              <a:ext cx="1723389" cy="2346960"/>
            </a:xfrm>
            <a:custGeom>
              <a:avLst/>
              <a:gdLst/>
              <a:ahLst/>
              <a:cxnLst/>
              <a:rect l="l" t="t" r="r" b="b"/>
              <a:pathLst>
                <a:path w="1723389" h="2346960">
                  <a:moveTo>
                    <a:pt x="1535175" y="0"/>
                  </a:moveTo>
                  <a:lnTo>
                    <a:pt x="1585126" y="6715"/>
                  </a:lnTo>
                  <a:lnTo>
                    <a:pt x="1630021" y="25666"/>
                  </a:lnTo>
                  <a:lnTo>
                    <a:pt x="1668065" y="55057"/>
                  </a:lnTo>
                  <a:lnTo>
                    <a:pt x="1697463" y="93095"/>
                  </a:lnTo>
                  <a:lnTo>
                    <a:pt x="1716418" y="137986"/>
                  </a:lnTo>
                  <a:lnTo>
                    <a:pt x="1723136" y="187934"/>
                  </a:lnTo>
                  <a:lnTo>
                    <a:pt x="1723136" y="391134"/>
                  </a:lnTo>
                  <a:lnTo>
                    <a:pt x="1723136" y="977874"/>
                  </a:lnTo>
                  <a:lnTo>
                    <a:pt x="1723136" y="2158974"/>
                  </a:lnTo>
                  <a:lnTo>
                    <a:pt x="1716418" y="2208969"/>
                  </a:lnTo>
                  <a:lnTo>
                    <a:pt x="1697463" y="2253876"/>
                  </a:lnTo>
                  <a:lnTo>
                    <a:pt x="1668065" y="2291911"/>
                  </a:lnTo>
                  <a:lnTo>
                    <a:pt x="1630021" y="2321290"/>
                  </a:lnTo>
                  <a:lnTo>
                    <a:pt x="1585126" y="2340225"/>
                  </a:lnTo>
                  <a:lnTo>
                    <a:pt x="1535176" y="2346934"/>
                  </a:lnTo>
                  <a:lnTo>
                    <a:pt x="1065276" y="2346934"/>
                  </a:lnTo>
                  <a:lnTo>
                    <a:pt x="783336" y="2346934"/>
                  </a:lnTo>
                  <a:lnTo>
                    <a:pt x="733385" y="2340225"/>
                  </a:lnTo>
                  <a:lnTo>
                    <a:pt x="688490" y="2321290"/>
                  </a:lnTo>
                  <a:lnTo>
                    <a:pt x="650446" y="2291911"/>
                  </a:lnTo>
                  <a:lnTo>
                    <a:pt x="621048" y="2253876"/>
                  </a:lnTo>
                  <a:lnTo>
                    <a:pt x="602093" y="2208969"/>
                  </a:lnTo>
                  <a:lnTo>
                    <a:pt x="595376" y="2158974"/>
                  </a:lnTo>
                  <a:lnTo>
                    <a:pt x="595375" y="977874"/>
                  </a:lnTo>
                  <a:lnTo>
                    <a:pt x="0" y="555980"/>
                  </a:lnTo>
                  <a:lnTo>
                    <a:pt x="595375" y="391134"/>
                  </a:lnTo>
                  <a:lnTo>
                    <a:pt x="595375" y="187934"/>
                  </a:lnTo>
                  <a:lnTo>
                    <a:pt x="602093" y="137986"/>
                  </a:lnTo>
                  <a:lnTo>
                    <a:pt x="621048" y="93095"/>
                  </a:lnTo>
                  <a:lnTo>
                    <a:pt x="650446" y="55057"/>
                  </a:lnTo>
                  <a:lnTo>
                    <a:pt x="688490" y="25666"/>
                  </a:lnTo>
                  <a:lnTo>
                    <a:pt x="733385" y="6715"/>
                  </a:lnTo>
                  <a:lnTo>
                    <a:pt x="783335" y="0"/>
                  </a:lnTo>
                  <a:lnTo>
                    <a:pt x="1065275" y="0"/>
                  </a:lnTo>
                  <a:lnTo>
                    <a:pt x="1535175" y="0"/>
                  </a:lnTo>
                  <a:close/>
                </a:path>
              </a:pathLst>
            </a:custGeom>
            <a:ln w="25400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9451" y="1392046"/>
              <a:ext cx="929639" cy="204711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12800" y="8531733"/>
              <a:ext cx="396240" cy="548640"/>
            </a:xfrm>
            <a:custGeom>
              <a:avLst/>
              <a:gdLst/>
              <a:ahLst/>
              <a:cxnLst/>
              <a:rect l="l" t="t" r="r" b="b"/>
              <a:pathLst>
                <a:path w="396240" h="548640">
                  <a:moveTo>
                    <a:pt x="0" y="71120"/>
                  </a:moveTo>
                  <a:lnTo>
                    <a:pt x="5588" y="43451"/>
                  </a:lnTo>
                  <a:lnTo>
                    <a:pt x="20829" y="20843"/>
                  </a:lnTo>
                  <a:lnTo>
                    <a:pt x="43435" y="5593"/>
                  </a:lnTo>
                  <a:lnTo>
                    <a:pt x="71119" y="0"/>
                  </a:lnTo>
                  <a:lnTo>
                    <a:pt x="325119" y="0"/>
                  </a:lnTo>
                  <a:lnTo>
                    <a:pt x="352804" y="5593"/>
                  </a:lnTo>
                  <a:lnTo>
                    <a:pt x="375410" y="20843"/>
                  </a:lnTo>
                  <a:lnTo>
                    <a:pt x="390651" y="43451"/>
                  </a:lnTo>
                  <a:lnTo>
                    <a:pt x="396240" y="71120"/>
                  </a:lnTo>
                </a:path>
                <a:path w="396240" h="548640">
                  <a:moveTo>
                    <a:pt x="396240" y="477520"/>
                  </a:moveTo>
                  <a:lnTo>
                    <a:pt x="390651" y="505241"/>
                  </a:lnTo>
                  <a:lnTo>
                    <a:pt x="375410" y="527843"/>
                  </a:lnTo>
                  <a:lnTo>
                    <a:pt x="352804" y="543063"/>
                  </a:lnTo>
                  <a:lnTo>
                    <a:pt x="325119" y="548640"/>
                  </a:lnTo>
                  <a:lnTo>
                    <a:pt x="71119" y="548640"/>
                  </a:lnTo>
                  <a:lnTo>
                    <a:pt x="43435" y="543063"/>
                  </a:lnTo>
                  <a:lnTo>
                    <a:pt x="20829" y="527843"/>
                  </a:lnTo>
                  <a:lnTo>
                    <a:pt x="5588" y="505241"/>
                  </a:lnTo>
                  <a:lnTo>
                    <a:pt x="0" y="47752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62228" y="8738107"/>
            <a:ext cx="254000" cy="1416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83891" y="8660130"/>
            <a:ext cx="1046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6870" y="127203"/>
            <a:ext cx="567436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026285" algn="l"/>
                <a:tab pos="4396740" algn="l"/>
              </a:tabLst>
            </a:pPr>
            <a:r>
              <a:rPr sz="2800" spc="10" dirty="0"/>
              <a:t>P</a:t>
            </a:r>
            <a:r>
              <a:rPr sz="2800" dirty="0"/>
              <a:t>ROJE</a:t>
            </a:r>
            <a:r>
              <a:rPr sz="2800" spc="-5" dirty="0"/>
              <a:t>C</a:t>
            </a:r>
            <a:r>
              <a:rPr sz="2800" spc="5" dirty="0"/>
              <a:t>T</a:t>
            </a:r>
            <a:r>
              <a:rPr sz="2800" spc="-10" dirty="0"/>
              <a:t>E</a:t>
            </a:r>
            <a:r>
              <a:rPr sz="2800" spc="5" dirty="0"/>
              <a:t>D</a:t>
            </a:r>
            <a:r>
              <a:rPr sz="2800" dirty="0"/>
              <a:t>	</a:t>
            </a:r>
            <a:r>
              <a:rPr sz="2800" spc="-10" dirty="0"/>
              <a:t>C</a:t>
            </a:r>
            <a:r>
              <a:rPr sz="2800" spc="5" dirty="0"/>
              <a:t>O</a:t>
            </a:r>
            <a:r>
              <a:rPr sz="2800" spc="-5" dirty="0"/>
              <a:t>O</a:t>
            </a:r>
            <a:r>
              <a:rPr sz="2800" dirty="0"/>
              <a:t>RDI</a:t>
            </a:r>
            <a:r>
              <a:rPr sz="2800" spc="10" dirty="0"/>
              <a:t>N</a:t>
            </a:r>
            <a:r>
              <a:rPr sz="2800" spc="-10" dirty="0"/>
              <a:t>A</a:t>
            </a:r>
            <a:r>
              <a:rPr sz="2800" spc="5" dirty="0"/>
              <a:t>TE</a:t>
            </a:r>
            <a:r>
              <a:rPr sz="2800" dirty="0"/>
              <a:t>	SYSTEM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536244" y="6294813"/>
            <a:ext cx="70929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9/4/2024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281127" y="746886"/>
            <a:ext cx="8565515" cy="48298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  <a:spcBef>
                <a:spcPts val="110"/>
              </a:spcBef>
            </a:pP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projected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is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defined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flat,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two-dimensional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surface.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A</a:t>
            </a:r>
            <a:r>
              <a:rPr sz="2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projected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is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always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based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sz="2000" b="1" spc="5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geographic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coordinate</a:t>
            </a:r>
            <a:r>
              <a:rPr sz="20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system</a:t>
            </a:r>
            <a:r>
              <a:rPr sz="2000" b="1" spc="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2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sphere</a:t>
            </a:r>
            <a:r>
              <a:rPr sz="2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spheroid.</a:t>
            </a:r>
            <a:endParaRPr sz="2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100000"/>
              </a:lnSpc>
            </a:pP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a</a:t>
            </a:r>
            <a:r>
              <a:rPr sz="2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projected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system,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locations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identified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x,y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on a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grid, </a:t>
            </a: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origin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center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grid.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 </a:t>
            </a:r>
            <a:r>
              <a:rPr sz="2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position has two </a:t>
            </a: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reference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it to that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central location. One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specifies its horizontal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position and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the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 its</a:t>
            </a:r>
            <a:r>
              <a:rPr sz="2100" spc="5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vertical</a:t>
            </a:r>
            <a:r>
              <a:rPr sz="2100" spc="5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position.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two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values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called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x-coordinate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and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y-coordinate.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this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notation,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coordinates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origin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user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defined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internationally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fixed.</a:t>
            </a:r>
            <a:endParaRPr sz="2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12700" marR="10795" algn="just">
              <a:lnSpc>
                <a:spcPct val="100000"/>
              </a:lnSpc>
            </a:pP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2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working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data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geographic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coordinate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 system,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1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sometimes useful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equate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 values </a:t>
            </a: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X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axis and the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r>
              <a:rPr sz="21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r>
              <a:rPr sz="2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21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axis.</a:t>
            </a:r>
            <a:endParaRPr sz="2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605" y="1760982"/>
            <a:ext cx="2229485" cy="248094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25"/>
              </a:spcBef>
            </a:pPr>
            <a:r>
              <a:rPr sz="3500" spc="-45" dirty="0">
                <a:solidFill>
                  <a:srgbClr val="523D25"/>
                </a:solidFill>
                <a:latin typeface="Microsoft Sans Serif"/>
                <a:cs typeface="Microsoft Sans Serif"/>
              </a:rPr>
              <a:t>Types</a:t>
            </a:r>
            <a:r>
              <a:rPr sz="3500" spc="30" dirty="0">
                <a:solidFill>
                  <a:srgbClr val="523D25"/>
                </a:solidFill>
                <a:latin typeface="Microsoft Sans Serif"/>
                <a:cs typeface="Microsoft Sans Serif"/>
              </a:rPr>
              <a:t> </a:t>
            </a:r>
            <a:r>
              <a:rPr sz="3500" dirty="0">
                <a:solidFill>
                  <a:srgbClr val="523D25"/>
                </a:solidFill>
                <a:latin typeface="Microsoft Sans Serif"/>
                <a:cs typeface="Microsoft Sans Serif"/>
              </a:rPr>
              <a:t>of </a:t>
            </a:r>
            <a:r>
              <a:rPr sz="3500" spc="5" dirty="0">
                <a:solidFill>
                  <a:srgbClr val="523D25"/>
                </a:solidFill>
                <a:latin typeface="Microsoft Sans Serif"/>
                <a:cs typeface="Microsoft Sans Serif"/>
              </a:rPr>
              <a:t> </a:t>
            </a:r>
            <a:r>
              <a:rPr sz="3500" spc="-5" dirty="0">
                <a:solidFill>
                  <a:srgbClr val="523D25"/>
                </a:solidFill>
                <a:latin typeface="Microsoft Sans Serif"/>
                <a:cs typeface="Microsoft Sans Serif"/>
              </a:rPr>
              <a:t>Pro</a:t>
            </a:r>
            <a:r>
              <a:rPr sz="3500" spc="5" dirty="0">
                <a:solidFill>
                  <a:srgbClr val="523D25"/>
                </a:solidFill>
                <a:latin typeface="Microsoft Sans Serif"/>
                <a:cs typeface="Microsoft Sans Serif"/>
              </a:rPr>
              <a:t>j</a:t>
            </a:r>
            <a:r>
              <a:rPr sz="3500" spc="-5" dirty="0">
                <a:solidFill>
                  <a:srgbClr val="523D25"/>
                </a:solidFill>
                <a:latin typeface="Microsoft Sans Serif"/>
                <a:cs typeface="Microsoft Sans Serif"/>
              </a:rPr>
              <a:t>ections  </a:t>
            </a:r>
            <a:r>
              <a:rPr sz="3500" dirty="0">
                <a:solidFill>
                  <a:srgbClr val="523D25"/>
                </a:solidFill>
                <a:latin typeface="Microsoft Sans Serif"/>
                <a:cs typeface="Microsoft Sans Serif"/>
              </a:rPr>
              <a:t>(Nature of </a:t>
            </a:r>
            <a:r>
              <a:rPr sz="3500" spc="5" dirty="0">
                <a:solidFill>
                  <a:srgbClr val="523D25"/>
                </a:solidFill>
                <a:latin typeface="Microsoft Sans Serif"/>
                <a:cs typeface="Microsoft Sans Serif"/>
              </a:rPr>
              <a:t> </a:t>
            </a:r>
            <a:r>
              <a:rPr sz="3500" spc="-5" dirty="0">
                <a:solidFill>
                  <a:srgbClr val="523D25"/>
                </a:solidFill>
                <a:latin typeface="Microsoft Sans Serif"/>
                <a:cs typeface="Microsoft Sans Serif"/>
              </a:rPr>
              <a:t>Projection </a:t>
            </a:r>
            <a:r>
              <a:rPr sz="3500" dirty="0">
                <a:solidFill>
                  <a:srgbClr val="523D25"/>
                </a:solidFill>
                <a:latin typeface="Microsoft Sans Serif"/>
                <a:cs typeface="Microsoft Sans Serif"/>
              </a:rPr>
              <a:t> Surface)</a:t>
            </a:r>
            <a:endParaRPr sz="35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6916" y="681608"/>
            <a:ext cx="843915" cy="847725"/>
          </a:xfrm>
          <a:custGeom>
            <a:avLst/>
            <a:gdLst/>
            <a:ahLst/>
            <a:cxnLst/>
            <a:rect l="l" t="t" r="r" b="b"/>
            <a:pathLst>
              <a:path w="843915" h="847725">
                <a:moveTo>
                  <a:pt x="143732" y="847216"/>
                </a:moveTo>
                <a:lnTo>
                  <a:pt x="112756" y="823976"/>
                </a:lnTo>
                <a:lnTo>
                  <a:pt x="50091" y="679261"/>
                </a:lnTo>
                <a:lnTo>
                  <a:pt x="17911" y="604948"/>
                </a:lnTo>
                <a:lnTo>
                  <a:pt x="6056" y="577570"/>
                </a:lnTo>
                <a:lnTo>
                  <a:pt x="4362" y="573658"/>
                </a:lnTo>
                <a:lnTo>
                  <a:pt x="1090" y="562225"/>
                </a:lnTo>
                <a:lnTo>
                  <a:pt x="0" y="549528"/>
                </a:lnTo>
                <a:lnTo>
                  <a:pt x="1090" y="536832"/>
                </a:lnTo>
                <a:lnTo>
                  <a:pt x="4362" y="525399"/>
                </a:lnTo>
                <a:lnTo>
                  <a:pt x="67028" y="380684"/>
                </a:lnTo>
                <a:lnTo>
                  <a:pt x="99207" y="306371"/>
                </a:lnTo>
                <a:lnTo>
                  <a:pt x="118143" y="265985"/>
                </a:lnTo>
                <a:lnTo>
                  <a:pt x="143732" y="251840"/>
                </a:lnTo>
                <a:lnTo>
                  <a:pt x="269070" y="251840"/>
                </a:lnTo>
                <a:lnTo>
                  <a:pt x="333433" y="251840"/>
                </a:lnTo>
                <a:lnTo>
                  <a:pt x="357146" y="251840"/>
                </a:lnTo>
                <a:lnTo>
                  <a:pt x="360533" y="251840"/>
                </a:lnTo>
                <a:lnTo>
                  <a:pt x="369179" y="253650"/>
                </a:lnTo>
                <a:lnTo>
                  <a:pt x="454169" y="419796"/>
                </a:lnTo>
                <a:lnTo>
                  <a:pt x="486352" y="494109"/>
                </a:lnTo>
                <a:lnTo>
                  <a:pt x="498209" y="521487"/>
                </a:lnTo>
                <a:lnTo>
                  <a:pt x="499903" y="525399"/>
                </a:lnTo>
                <a:lnTo>
                  <a:pt x="502804" y="536832"/>
                </a:lnTo>
                <a:lnTo>
                  <a:pt x="503770" y="549528"/>
                </a:lnTo>
                <a:lnTo>
                  <a:pt x="502804" y="562225"/>
                </a:lnTo>
                <a:lnTo>
                  <a:pt x="499903" y="573658"/>
                </a:lnTo>
                <a:lnTo>
                  <a:pt x="437230" y="718373"/>
                </a:lnTo>
                <a:lnTo>
                  <a:pt x="405047" y="792686"/>
                </a:lnTo>
                <a:lnTo>
                  <a:pt x="393190" y="820064"/>
                </a:lnTo>
                <a:lnTo>
                  <a:pt x="391496" y="823976"/>
                </a:lnTo>
                <a:lnTo>
                  <a:pt x="385751" y="833072"/>
                </a:lnTo>
                <a:lnTo>
                  <a:pt x="377948" y="840454"/>
                </a:lnTo>
                <a:lnTo>
                  <a:pt x="369179" y="845407"/>
                </a:lnTo>
                <a:lnTo>
                  <a:pt x="360533" y="847216"/>
                </a:lnTo>
                <a:lnTo>
                  <a:pt x="143732" y="847216"/>
                </a:lnTo>
                <a:close/>
              </a:path>
              <a:path w="843915" h="847725">
                <a:moveTo>
                  <a:pt x="550310" y="485266"/>
                </a:moveTo>
                <a:lnTo>
                  <a:pt x="473975" y="348355"/>
                </a:lnTo>
                <a:lnTo>
                  <a:pt x="447741" y="287766"/>
                </a:lnTo>
                <a:lnTo>
                  <a:pt x="438076" y="265443"/>
                </a:lnTo>
                <a:lnTo>
                  <a:pt x="436695" y="262254"/>
                </a:lnTo>
                <a:lnTo>
                  <a:pt x="434038" y="252997"/>
                </a:lnTo>
                <a:lnTo>
                  <a:pt x="433152" y="242681"/>
                </a:lnTo>
                <a:lnTo>
                  <a:pt x="434038" y="232340"/>
                </a:lnTo>
                <a:lnTo>
                  <a:pt x="436695" y="223012"/>
                </a:lnTo>
                <a:lnTo>
                  <a:pt x="487782" y="105023"/>
                </a:lnTo>
                <a:lnTo>
                  <a:pt x="514016" y="44434"/>
                </a:lnTo>
                <a:lnTo>
                  <a:pt x="523681" y="22111"/>
                </a:lnTo>
                <a:lnTo>
                  <a:pt x="550310" y="0"/>
                </a:lnTo>
                <a:lnTo>
                  <a:pt x="652454" y="0"/>
                </a:lnTo>
                <a:lnTo>
                  <a:pt x="704907" y="0"/>
                </a:lnTo>
                <a:lnTo>
                  <a:pt x="724231" y="0"/>
                </a:lnTo>
                <a:lnTo>
                  <a:pt x="726992" y="0"/>
                </a:lnTo>
                <a:lnTo>
                  <a:pt x="734084" y="1474"/>
                </a:lnTo>
                <a:lnTo>
                  <a:pt x="803367" y="136911"/>
                </a:lnTo>
                <a:lnTo>
                  <a:pt x="829608" y="197500"/>
                </a:lnTo>
                <a:lnTo>
                  <a:pt x="839276" y="219823"/>
                </a:lnTo>
                <a:lnTo>
                  <a:pt x="840657" y="223012"/>
                </a:lnTo>
                <a:lnTo>
                  <a:pt x="843014" y="232340"/>
                </a:lnTo>
                <a:lnTo>
                  <a:pt x="843800" y="242681"/>
                </a:lnTo>
                <a:lnTo>
                  <a:pt x="843014" y="252997"/>
                </a:lnTo>
                <a:lnTo>
                  <a:pt x="840657" y="262254"/>
                </a:lnTo>
                <a:lnTo>
                  <a:pt x="789555" y="380243"/>
                </a:lnTo>
                <a:lnTo>
                  <a:pt x="763314" y="440832"/>
                </a:lnTo>
                <a:lnTo>
                  <a:pt x="753646" y="463155"/>
                </a:lnTo>
                <a:lnTo>
                  <a:pt x="726992" y="485266"/>
                </a:lnTo>
                <a:lnTo>
                  <a:pt x="550310" y="485266"/>
                </a:lnTo>
                <a:close/>
              </a:path>
            </a:pathLst>
          </a:custGeom>
          <a:ln w="28575">
            <a:solidFill>
              <a:srgbClr val="523D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519042" y="1485595"/>
            <a:ext cx="5625465" cy="4345305"/>
            <a:chOff x="3519042" y="1485595"/>
            <a:chExt cx="5625465" cy="43453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9042" y="1485595"/>
              <a:ext cx="5624956" cy="43449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240267" y="5661101"/>
              <a:ext cx="483870" cy="95250"/>
            </a:xfrm>
            <a:custGeom>
              <a:avLst/>
              <a:gdLst/>
              <a:ahLst/>
              <a:cxnLst/>
              <a:rect l="l" t="t" r="r" b="b"/>
              <a:pathLst>
                <a:path w="483870" h="95250">
                  <a:moveTo>
                    <a:pt x="12446" y="71018"/>
                  </a:moveTo>
                  <a:lnTo>
                    <a:pt x="1650" y="72009"/>
                  </a:lnTo>
                  <a:lnTo>
                    <a:pt x="2539" y="79222"/>
                  </a:lnTo>
                  <a:lnTo>
                    <a:pt x="5333" y="84823"/>
                  </a:lnTo>
                  <a:lnTo>
                    <a:pt x="9905" y="88798"/>
                  </a:lnTo>
                  <a:lnTo>
                    <a:pt x="14350" y="92773"/>
                  </a:lnTo>
                  <a:lnTo>
                    <a:pt x="20192" y="94767"/>
                  </a:lnTo>
                  <a:lnTo>
                    <a:pt x="34162" y="94767"/>
                  </a:lnTo>
                  <a:lnTo>
                    <a:pt x="40004" y="92951"/>
                  </a:lnTo>
                  <a:lnTo>
                    <a:pt x="45084" y="89331"/>
                  </a:lnTo>
                  <a:lnTo>
                    <a:pt x="50037" y="85699"/>
                  </a:lnTo>
                  <a:lnTo>
                    <a:pt x="50166" y="85521"/>
                  </a:lnTo>
                  <a:lnTo>
                    <a:pt x="23622" y="85521"/>
                  </a:lnTo>
                  <a:lnTo>
                    <a:pt x="20320" y="84366"/>
                  </a:lnTo>
                  <a:lnTo>
                    <a:pt x="17779" y="82080"/>
                  </a:lnTo>
                  <a:lnTo>
                    <a:pt x="15112" y="79781"/>
                  </a:lnTo>
                  <a:lnTo>
                    <a:pt x="13334" y="76098"/>
                  </a:lnTo>
                  <a:lnTo>
                    <a:pt x="12446" y="71018"/>
                  </a:lnTo>
                  <a:close/>
                </a:path>
                <a:path w="483870" h="95250">
                  <a:moveTo>
                    <a:pt x="60067" y="50076"/>
                  </a:moveTo>
                  <a:lnTo>
                    <a:pt x="49022" y="50076"/>
                  </a:lnTo>
                  <a:lnTo>
                    <a:pt x="49022" y="56997"/>
                  </a:lnTo>
                  <a:lnTo>
                    <a:pt x="48513" y="61569"/>
                  </a:lnTo>
                  <a:lnTo>
                    <a:pt x="36702" y="83146"/>
                  </a:lnTo>
                  <a:lnTo>
                    <a:pt x="34162" y="84721"/>
                  </a:lnTo>
                  <a:lnTo>
                    <a:pt x="31114" y="85521"/>
                  </a:lnTo>
                  <a:lnTo>
                    <a:pt x="50166" y="85521"/>
                  </a:lnTo>
                  <a:lnTo>
                    <a:pt x="59959" y="53851"/>
                  </a:lnTo>
                  <a:lnTo>
                    <a:pt x="60067" y="50076"/>
                  </a:lnTo>
                  <a:close/>
                </a:path>
                <a:path w="483870" h="95250">
                  <a:moveTo>
                    <a:pt x="34798" y="1193"/>
                  </a:moveTo>
                  <a:lnTo>
                    <a:pt x="20574" y="1193"/>
                  </a:lnTo>
                  <a:lnTo>
                    <a:pt x="13715" y="4025"/>
                  </a:lnTo>
                  <a:lnTo>
                    <a:pt x="8254" y="9690"/>
                  </a:lnTo>
                  <a:lnTo>
                    <a:pt x="2666" y="15367"/>
                  </a:lnTo>
                  <a:lnTo>
                    <a:pt x="0" y="22847"/>
                  </a:lnTo>
                  <a:lnTo>
                    <a:pt x="0" y="41135"/>
                  </a:lnTo>
                  <a:lnTo>
                    <a:pt x="2666" y="48387"/>
                  </a:lnTo>
                  <a:lnTo>
                    <a:pt x="13080" y="59385"/>
                  </a:lnTo>
                  <a:lnTo>
                    <a:pt x="19557" y="62141"/>
                  </a:lnTo>
                  <a:lnTo>
                    <a:pt x="31623" y="62141"/>
                  </a:lnTo>
                  <a:lnTo>
                    <a:pt x="35813" y="61023"/>
                  </a:lnTo>
                  <a:lnTo>
                    <a:pt x="43687" y="56565"/>
                  </a:lnTo>
                  <a:lnTo>
                    <a:pt x="46735" y="53657"/>
                  </a:lnTo>
                  <a:lnTo>
                    <a:pt x="47668" y="52197"/>
                  </a:lnTo>
                  <a:lnTo>
                    <a:pt x="24637" y="52197"/>
                  </a:lnTo>
                  <a:lnTo>
                    <a:pt x="20320" y="50380"/>
                  </a:lnTo>
                  <a:lnTo>
                    <a:pt x="16763" y="46736"/>
                  </a:lnTo>
                  <a:lnTo>
                    <a:pt x="13334" y="43078"/>
                  </a:lnTo>
                  <a:lnTo>
                    <a:pt x="11556" y="38341"/>
                  </a:lnTo>
                  <a:lnTo>
                    <a:pt x="11556" y="26009"/>
                  </a:lnTo>
                  <a:lnTo>
                    <a:pt x="13334" y="20713"/>
                  </a:lnTo>
                  <a:lnTo>
                    <a:pt x="17145" y="16637"/>
                  </a:lnTo>
                  <a:lnTo>
                    <a:pt x="20827" y="12547"/>
                  </a:lnTo>
                  <a:lnTo>
                    <a:pt x="25146" y="10502"/>
                  </a:lnTo>
                  <a:lnTo>
                    <a:pt x="51106" y="10502"/>
                  </a:lnTo>
                  <a:lnTo>
                    <a:pt x="50037" y="9220"/>
                  </a:lnTo>
                  <a:lnTo>
                    <a:pt x="45084" y="6007"/>
                  </a:lnTo>
                  <a:lnTo>
                    <a:pt x="40258" y="2794"/>
                  </a:lnTo>
                  <a:lnTo>
                    <a:pt x="34798" y="1193"/>
                  </a:lnTo>
                  <a:close/>
                </a:path>
                <a:path w="483870" h="95250">
                  <a:moveTo>
                    <a:pt x="51106" y="10502"/>
                  </a:moveTo>
                  <a:lnTo>
                    <a:pt x="35051" y="10502"/>
                  </a:lnTo>
                  <a:lnTo>
                    <a:pt x="39115" y="12407"/>
                  </a:lnTo>
                  <a:lnTo>
                    <a:pt x="45974" y="19989"/>
                  </a:lnTo>
                  <a:lnTo>
                    <a:pt x="47602" y="24678"/>
                  </a:lnTo>
                  <a:lnTo>
                    <a:pt x="47652" y="38341"/>
                  </a:lnTo>
                  <a:lnTo>
                    <a:pt x="46100" y="43078"/>
                  </a:lnTo>
                  <a:lnTo>
                    <a:pt x="42672" y="46736"/>
                  </a:lnTo>
                  <a:lnTo>
                    <a:pt x="39370" y="50380"/>
                  </a:lnTo>
                  <a:lnTo>
                    <a:pt x="35051" y="52197"/>
                  </a:lnTo>
                  <a:lnTo>
                    <a:pt x="47668" y="52197"/>
                  </a:lnTo>
                  <a:lnTo>
                    <a:pt x="49022" y="50076"/>
                  </a:lnTo>
                  <a:lnTo>
                    <a:pt x="60067" y="50076"/>
                  </a:lnTo>
                  <a:lnTo>
                    <a:pt x="53848" y="13792"/>
                  </a:lnTo>
                  <a:lnTo>
                    <a:pt x="51106" y="10502"/>
                  </a:lnTo>
                  <a:close/>
                </a:path>
                <a:path w="483870" h="95250">
                  <a:moveTo>
                    <a:pt x="100329" y="0"/>
                  </a:moveTo>
                  <a:lnTo>
                    <a:pt x="91312" y="0"/>
                  </a:lnTo>
                  <a:lnTo>
                    <a:pt x="64770" y="94767"/>
                  </a:lnTo>
                  <a:lnTo>
                    <a:pt x="73786" y="94767"/>
                  </a:lnTo>
                  <a:lnTo>
                    <a:pt x="100329" y="0"/>
                  </a:lnTo>
                  <a:close/>
                </a:path>
                <a:path w="483870" h="95250">
                  <a:moveTo>
                    <a:pt x="153924" y="71259"/>
                  </a:moveTo>
                  <a:lnTo>
                    <a:pt x="142748" y="71259"/>
                  </a:lnTo>
                  <a:lnTo>
                    <a:pt x="142748" y="93205"/>
                  </a:lnTo>
                  <a:lnTo>
                    <a:pt x="153924" y="93205"/>
                  </a:lnTo>
                  <a:lnTo>
                    <a:pt x="153924" y="71259"/>
                  </a:lnTo>
                  <a:close/>
                </a:path>
                <a:path w="483870" h="95250">
                  <a:moveTo>
                    <a:pt x="153924" y="1574"/>
                  </a:moveTo>
                  <a:lnTo>
                    <a:pt x="144779" y="1574"/>
                  </a:lnTo>
                  <a:lnTo>
                    <a:pt x="102997" y="60947"/>
                  </a:lnTo>
                  <a:lnTo>
                    <a:pt x="102997" y="71259"/>
                  </a:lnTo>
                  <a:lnTo>
                    <a:pt x="166370" y="71259"/>
                  </a:lnTo>
                  <a:lnTo>
                    <a:pt x="166370" y="60947"/>
                  </a:lnTo>
                  <a:lnTo>
                    <a:pt x="114046" y="60947"/>
                  </a:lnTo>
                  <a:lnTo>
                    <a:pt x="142748" y="19634"/>
                  </a:lnTo>
                  <a:lnTo>
                    <a:pt x="153924" y="19634"/>
                  </a:lnTo>
                  <a:lnTo>
                    <a:pt x="153924" y="1574"/>
                  </a:lnTo>
                  <a:close/>
                </a:path>
                <a:path w="483870" h="95250">
                  <a:moveTo>
                    <a:pt x="153924" y="19634"/>
                  </a:moveTo>
                  <a:lnTo>
                    <a:pt x="142748" y="19634"/>
                  </a:lnTo>
                  <a:lnTo>
                    <a:pt x="142748" y="60947"/>
                  </a:lnTo>
                  <a:lnTo>
                    <a:pt x="153924" y="60947"/>
                  </a:lnTo>
                  <a:lnTo>
                    <a:pt x="153924" y="19634"/>
                  </a:lnTo>
                  <a:close/>
                </a:path>
                <a:path w="483870" h="95250">
                  <a:moveTo>
                    <a:pt x="207009" y="0"/>
                  </a:moveTo>
                  <a:lnTo>
                    <a:pt x="197992" y="0"/>
                  </a:lnTo>
                  <a:lnTo>
                    <a:pt x="171450" y="94767"/>
                  </a:lnTo>
                  <a:lnTo>
                    <a:pt x="180466" y="94767"/>
                  </a:lnTo>
                  <a:lnTo>
                    <a:pt x="207009" y="0"/>
                  </a:lnTo>
                  <a:close/>
                </a:path>
                <a:path w="483870" h="95250">
                  <a:moveTo>
                    <a:pt x="266744" y="10502"/>
                  </a:moveTo>
                  <a:lnTo>
                    <a:pt x="248665" y="10502"/>
                  </a:lnTo>
                  <a:lnTo>
                    <a:pt x="252856" y="12039"/>
                  </a:lnTo>
                  <a:lnTo>
                    <a:pt x="259206" y="18161"/>
                  </a:lnTo>
                  <a:lnTo>
                    <a:pt x="260730" y="21920"/>
                  </a:lnTo>
                  <a:lnTo>
                    <a:pt x="260730" y="30632"/>
                  </a:lnTo>
                  <a:lnTo>
                    <a:pt x="235330" y="59321"/>
                  </a:lnTo>
                  <a:lnTo>
                    <a:pt x="228980" y="64579"/>
                  </a:lnTo>
                  <a:lnTo>
                    <a:pt x="224027" y="69202"/>
                  </a:lnTo>
                  <a:lnTo>
                    <a:pt x="217170" y="77203"/>
                  </a:lnTo>
                  <a:lnTo>
                    <a:pt x="214756" y="81267"/>
                  </a:lnTo>
                  <a:lnTo>
                    <a:pt x="213232" y="85394"/>
                  </a:lnTo>
                  <a:lnTo>
                    <a:pt x="212216" y="87896"/>
                  </a:lnTo>
                  <a:lnTo>
                    <a:pt x="211835" y="90500"/>
                  </a:lnTo>
                  <a:lnTo>
                    <a:pt x="211962" y="93205"/>
                  </a:lnTo>
                  <a:lnTo>
                    <a:pt x="272414" y="93205"/>
                  </a:lnTo>
                  <a:lnTo>
                    <a:pt x="272414" y="82384"/>
                  </a:lnTo>
                  <a:lnTo>
                    <a:pt x="227583" y="82384"/>
                  </a:lnTo>
                  <a:lnTo>
                    <a:pt x="228726" y="80352"/>
                  </a:lnTo>
                  <a:lnTo>
                    <a:pt x="230377" y="78320"/>
                  </a:lnTo>
                  <a:lnTo>
                    <a:pt x="234187" y="74269"/>
                  </a:lnTo>
                  <a:lnTo>
                    <a:pt x="238505" y="70434"/>
                  </a:lnTo>
                  <a:lnTo>
                    <a:pt x="253364" y="57924"/>
                  </a:lnTo>
                  <a:lnTo>
                    <a:pt x="259206" y="52552"/>
                  </a:lnTo>
                  <a:lnTo>
                    <a:pt x="272287" y="19431"/>
                  </a:lnTo>
                  <a:lnTo>
                    <a:pt x="269748" y="13385"/>
                  </a:lnTo>
                  <a:lnTo>
                    <a:pt x="266744" y="10502"/>
                  </a:lnTo>
                  <a:close/>
                </a:path>
                <a:path w="483870" h="95250">
                  <a:moveTo>
                    <a:pt x="252602" y="1193"/>
                  </a:moveTo>
                  <a:lnTo>
                    <a:pt x="235076" y="1193"/>
                  </a:lnTo>
                  <a:lnTo>
                    <a:pt x="228091" y="3454"/>
                  </a:lnTo>
                  <a:lnTo>
                    <a:pt x="223011" y="7975"/>
                  </a:lnTo>
                  <a:lnTo>
                    <a:pt x="217804" y="12496"/>
                  </a:lnTo>
                  <a:lnTo>
                    <a:pt x="214756" y="19075"/>
                  </a:lnTo>
                  <a:lnTo>
                    <a:pt x="213995" y="27698"/>
                  </a:lnTo>
                  <a:lnTo>
                    <a:pt x="225551" y="28879"/>
                  </a:lnTo>
                  <a:lnTo>
                    <a:pt x="225678" y="23139"/>
                  </a:lnTo>
                  <a:lnTo>
                    <a:pt x="227329" y="18630"/>
                  </a:lnTo>
                  <a:lnTo>
                    <a:pt x="230504" y="15379"/>
                  </a:lnTo>
                  <a:lnTo>
                    <a:pt x="233806" y="12128"/>
                  </a:lnTo>
                  <a:lnTo>
                    <a:pt x="238125" y="10502"/>
                  </a:lnTo>
                  <a:lnTo>
                    <a:pt x="266744" y="10502"/>
                  </a:lnTo>
                  <a:lnTo>
                    <a:pt x="259587" y="3632"/>
                  </a:lnTo>
                  <a:lnTo>
                    <a:pt x="252602" y="1193"/>
                  </a:lnTo>
                  <a:close/>
                </a:path>
                <a:path w="483870" h="95250">
                  <a:moveTo>
                    <a:pt x="318261" y="1193"/>
                  </a:moveTo>
                  <a:lnTo>
                    <a:pt x="306704" y="1193"/>
                  </a:lnTo>
                  <a:lnTo>
                    <a:pt x="301116" y="2984"/>
                  </a:lnTo>
                  <a:lnTo>
                    <a:pt x="283676" y="40278"/>
                  </a:lnTo>
                  <a:lnTo>
                    <a:pt x="283463" y="48006"/>
                  </a:lnTo>
                  <a:lnTo>
                    <a:pt x="284033" y="60020"/>
                  </a:lnTo>
                  <a:lnTo>
                    <a:pt x="304546" y="94767"/>
                  </a:lnTo>
                  <a:lnTo>
                    <a:pt x="320039" y="94767"/>
                  </a:lnTo>
                  <a:lnTo>
                    <a:pt x="325627" y="92964"/>
                  </a:lnTo>
                  <a:lnTo>
                    <a:pt x="329946" y="89357"/>
                  </a:lnTo>
                  <a:lnTo>
                    <a:pt x="334390" y="85750"/>
                  </a:lnTo>
                  <a:lnTo>
                    <a:pt x="334539" y="85521"/>
                  </a:lnTo>
                  <a:lnTo>
                    <a:pt x="308101" y="85521"/>
                  </a:lnTo>
                  <a:lnTo>
                    <a:pt x="303774" y="83019"/>
                  </a:lnTo>
                  <a:lnTo>
                    <a:pt x="295021" y="48006"/>
                  </a:lnTo>
                  <a:lnTo>
                    <a:pt x="295380" y="37614"/>
                  </a:lnTo>
                  <a:lnTo>
                    <a:pt x="307975" y="10502"/>
                  </a:lnTo>
                  <a:lnTo>
                    <a:pt x="333970" y="10502"/>
                  </a:lnTo>
                  <a:lnTo>
                    <a:pt x="332993" y="8991"/>
                  </a:lnTo>
                  <a:lnTo>
                    <a:pt x="329946" y="6146"/>
                  </a:lnTo>
                  <a:lnTo>
                    <a:pt x="322579" y="2184"/>
                  </a:lnTo>
                  <a:lnTo>
                    <a:pt x="318261" y="1193"/>
                  </a:lnTo>
                  <a:close/>
                </a:path>
                <a:path w="483870" h="95250">
                  <a:moveTo>
                    <a:pt x="333970" y="10502"/>
                  </a:moveTo>
                  <a:lnTo>
                    <a:pt x="318388" y="10502"/>
                  </a:lnTo>
                  <a:lnTo>
                    <a:pt x="322833" y="12992"/>
                  </a:lnTo>
                  <a:lnTo>
                    <a:pt x="326389" y="17945"/>
                  </a:lnTo>
                  <a:lnTo>
                    <a:pt x="328650" y="22617"/>
                  </a:lnTo>
                  <a:lnTo>
                    <a:pt x="330279" y="29184"/>
                  </a:lnTo>
                  <a:lnTo>
                    <a:pt x="331261" y="37614"/>
                  </a:lnTo>
                  <a:lnTo>
                    <a:pt x="331597" y="48006"/>
                  </a:lnTo>
                  <a:lnTo>
                    <a:pt x="331262" y="58347"/>
                  </a:lnTo>
                  <a:lnTo>
                    <a:pt x="318515" y="85521"/>
                  </a:lnTo>
                  <a:lnTo>
                    <a:pt x="334539" y="85521"/>
                  </a:lnTo>
                  <a:lnTo>
                    <a:pt x="343153" y="48006"/>
                  </a:lnTo>
                  <a:lnTo>
                    <a:pt x="343038" y="37614"/>
                  </a:lnTo>
                  <a:lnTo>
                    <a:pt x="342518" y="31711"/>
                  </a:lnTo>
                  <a:lnTo>
                    <a:pt x="339725" y="20993"/>
                  </a:lnTo>
                  <a:lnTo>
                    <a:pt x="337820" y="16459"/>
                  </a:lnTo>
                  <a:lnTo>
                    <a:pt x="333970" y="10502"/>
                  </a:lnTo>
                  <a:close/>
                </a:path>
                <a:path w="483870" h="95250">
                  <a:moveTo>
                    <a:pt x="406952" y="10502"/>
                  </a:moveTo>
                  <a:lnTo>
                    <a:pt x="388874" y="10502"/>
                  </a:lnTo>
                  <a:lnTo>
                    <a:pt x="393064" y="12039"/>
                  </a:lnTo>
                  <a:lnTo>
                    <a:pt x="399414" y="18161"/>
                  </a:lnTo>
                  <a:lnTo>
                    <a:pt x="400938" y="21920"/>
                  </a:lnTo>
                  <a:lnTo>
                    <a:pt x="400938" y="30632"/>
                  </a:lnTo>
                  <a:lnTo>
                    <a:pt x="375538" y="59321"/>
                  </a:lnTo>
                  <a:lnTo>
                    <a:pt x="369188" y="64579"/>
                  </a:lnTo>
                  <a:lnTo>
                    <a:pt x="364235" y="69202"/>
                  </a:lnTo>
                  <a:lnTo>
                    <a:pt x="357377" y="77203"/>
                  </a:lnTo>
                  <a:lnTo>
                    <a:pt x="354964" y="81267"/>
                  </a:lnTo>
                  <a:lnTo>
                    <a:pt x="353440" y="85394"/>
                  </a:lnTo>
                  <a:lnTo>
                    <a:pt x="352425" y="87896"/>
                  </a:lnTo>
                  <a:lnTo>
                    <a:pt x="352043" y="90500"/>
                  </a:lnTo>
                  <a:lnTo>
                    <a:pt x="352171" y="93205"/>
                  </a:lnTo>
                  <a:lnTo>
                    <a:pt x="412623" y="93205"/>
                  </a:lnTo>
                  <a:lnTo>
                    <a:pt x="412623" y="82384"/>
                  </a:lnTo>
                  <a:lnTo>
                    <a:pt x="367791" y="82384"/>
                  </a:lnTo>
                  <a:lnTo>
                    <a:pt x="368934" y="80352"/>
                  </a:lnTo>
                  <a:lnTo>
                    <a:pt x="370585" y="78320"/>
                  </a:lnTo>
                  <a:lnTo>
                    <a:pt x="374396" y="74269"/>
                  </a:lnTo>
                  <a:lnTo>
                    <a:pt x="378713" y="70434"/>
                  </a:lnTo>
                  <a:lnTo>
                    <a:pt x="393573" y="57924"/>
                  </a:lnTo>
                  <a:lnTo>
                    <a:pt x="399414" y="52552"/>
                  </a:lnTo>
                  <a:lnTo>
                    <a:pt x="412496" y="19431"/>
                  </a:lnTo>
                  <a:lnTo>
                    <a:pt x="409955" y="13385"/>
                  </a:lnTo>
                  <a:lnTo>
                    <a:pt x="406952" y="10502"/>
                  </a:lnTo>
                  <a:close/>
                </a:path>
                <a:path w="483870" h="95250">
                  <a:moveTo>
                    <a:pt x="392810" y="1193"/>
                  </a:moveTo>
                  <a:lnTo>
                    <a:pt x="375284" y="1193"/>
                  </a:lnTo>
                  <a:lnTo>
                    <a:pt x="368300" y="3454"/>
                  </a:lnTo>
                  <a:lnTo>
                    <a:pt x="363220" y="7975"/>
                  </a:lnTo>
                  <a:lnTo>
                    <a:pt x="358012" y="12496"/>
                  </a:lnTo>
                  <a:lnTo>
                    <a:pt x="354964" y="19075"/>
                  </a:lnTo>
                  <a:lnTo>
                    <a:pt x="354202" y="27698"/>
                  </a:lnTo>
                  <a:lnTo>
                    <a:pt x="365759" y="28879"/>
                  </a:lnTo>
                  <a:lnTo>
                    <a:pt x="365886" y="23139"/>
                  </a:lnTo>
                  <a:lnTo>
                    <a:pt x="367537" y="18630"/>
                  </a:lnTo>
                  <a:lnTo>
                    <a:pt x="370712" y="15379"/>
                  </a:lnTo>
                  <a:lnTo>
                    <a:pt x="374014" y="12128"/>
                  </a:lnTo>
                  <a:lnTo>
                    <a:pt x="378332" y="10502"/>
                  </a:lnTo>
                  <a:lnTo>
                    <a:pt x="406952" y="10502"/>
                  </a:lnTo>
                  <a:lnTo>
                    <a:pt x="399796" y="3632"/>
                  </a:lnTo>
                  <a:lnTo>
                    <a:pt x="392810" y="1193"/>
                  </a:lnTo>
                  <a:close/>
                </a:path>
                <a:path w="483870" h="95250">
                  <a:moveTo>
                    <a:pt x="470915" y="71259"/>
                  </a:moveTo>
                  <a:lnTo>
                    <a:pt x="459739" y="71259"/>
                  </a:lnTo>
                  <a:lnTo>
                    <a:pt x="459739" y="93205"/>
                  </a:lnTo>
                  <a:lnTo>
                    <a:pt x="470915" y="93205"/>
                  </a:lnTo>
                  <a:lnTo>
                    <a:pt x="470915" y="71259"/>
                  </a:lnTo>
                  <a:close/>
                </a:path>
                <a:path w="483870" h="95250">
                  <a:moveTo>
                    <a:pt x="470915" y="1574"/>
                  </a:moveTo>
                  <a:lnTo>
                    <a:pt x="461772" y="1574"/>
                  </a:lnTo>
                  <a:lnTo>
                    <a:pt x="419988" y="60947"/>
                  </a:lnTo>
                  <a:lnTo>
                    <a:pt x="419988" y="71259"/>
                  </a:lnTo>
                  <a:lnTo>
                    <a:pt x="483361" y="71259"/>
                  </a:lnTo>
                  <a:lnTo>
                    <a:pt x="483361" y="60947"/>
                  </a:lnTo>
                  <a:lnTo>
                    <a:pt x="431037" y="60947"/>
                  </a:lnTo>
                  <a:lnTo>
                    <a:pt x="459739" y="19634"/>
                  </a:lnTo>
                  <a:lnTo>
                    <a:pt x="470915" y="19634"/>
                  </a:lnTo>
                  <a:lnTo>
                    <a:pt x="470915" y="1574"/>
                  </a:lnTo>
                  <a:close/>
                </a:path>
                <a:path w="483870" h="95250">
                  <a:moveTo>
                    <a:pt x="470915" y="19634"/>
                  </a:moveTo>
                  <a:lnTo>
                    <a:pt x="459739" y="19634"/>
                  </a:lnTo>
                  <a:lnTo>
                    <a:pt x="459739" y="60947"/>
                  </a:lnTo>
                  <a:lnTo>
                    <a:pt x="470915" y="60947"/>
                  </a:lnTo>
                  <a:lnTo>
                    <a:pt x="470915" y="19634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514080" y="6128715"/>
            <a:ext cx="103505" cy="328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190"/>
              </a:lnSpc>
              <a:spcBef>
                <a:spcPts val="100"/>
              </a:spcBef>
            </a:pPr>
            <a:r>
              <a:rPr sz="1100" dirty="0">
                <a:solidFill>
                  <a:srgbClr val="523D25"/>
                </a:solidFill>
                <a:latin typeface="Microsoft Sans Serif"/>
                <a:cs typeface="Microsoft Sans Serif"/>
              </a:rPr>
              <a:t>5</a:t>
            </a:r>
            <a:endParaRPr sz="1100">
              <a:latin typeface="Microsoft Sans Serif"/>
              <a:cs typeface="Microsoft Sans Serif"/>
            </a:endParaRPr>
          </a:p>
          <a:p>
            <a:pPr marL="12700">
              <a:lnSpc>
                <a:spcPts val="1190"/>
              </a:lnSpc>
            </a:pPr>
            <a:r>
              <a:rPr sz="1100" dirty="0">
                <a:solidFill>
                  <a:srgbClr val="523D25"/>
                </a:solidFill>
                <a:latin typeface="Microsoft Sans Serif"/>
                <a:cs typeface="Microsoft Sans Serif"/>
              </a:rPr>
              <a:t>1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66440" marR="5080" indent="-664845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solidFill>
                  <a:srgbClr val="000000"/>
                </a:solidFill>
                <a:latin typeface="Calibri"/>
                <a:cs typeface="Calibri"/>
              </a:rPr>
              <a:t>Globes </a:t>
            </a:r>
            <a:r>
              <a:rPr sz="4400" spc="-20" dirty="0">
                <a:solidFill>
                  <a:srgbClr val="000000"/>
                </a:solidFill>
                <a:latin typeface="Calibri"/>
                <a:cs typeface="Calibri"/>
              </a:rPr>
              <a:t>are </a:t>
            </a:r>
            <a:r>
              <a:rPr sz="4400" spc="-5" dirty="0">
                <a:solidFill>
                  <a:srgbClr val="000000"/>
                </a:solidFill>
                <a:latin typeface="Calibri"/>
                <a:cs typeface="Calibri"/>
              </a:rPr>
              <a:t>3-Dimensional </a:t>
            </a:r>
            <a:r>
              <a:rPr sz="4400" spc="-9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spc="-10" dirty="0">
                <a:solidFill>
                  <a:srgbClr val="000000"/>
                </a:solidFill>
                <a:latin typeface="Calibri"/>
                <a:cs typeface="Calibri"/>
              </a:rPr>
              <a:t>Models</a:t>
            </a:r>
            <a:r>
              <a:rPr sz="44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spc="-5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4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spc="-1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4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spc="-20" dirty="0">
                <a:solidFill>
                  <a:srgbClr val="000000"/>
                </a:solidFill>
                <a:latin typeface="Calibri"/>
                <a:cs typeface="Calibri"/>
              </a:rPr>
              <a:t>Earth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676400"/>
            <a:ext cx="4267200" cy="4267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0" y="1642998"/>
            <a:ext cx="4267200" cy="29036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10105" y="6198819"/>
            <a:ext cx="1582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3D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GLOBE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PEEL</a:t>
            </a:r>
            <a:r>
              <a:rPr spc="-110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spc="-15" dirty="0"/>
              <a:t>ORANGE</a:t>
            </a:r>
          </a:p>
          <a:p>
            <a:pPr marL="1905" algn="ctr">
              <a:lnSpc>
                <a:spcPct val="100000"/>
              </a:lnSpc>
              <a:tabLst>
                <a:tab pos="1960880" algn="l"/>
              </a:tabLst>
            </a:pPr>
            <a:r>
              <a:rPr spc="-15" dirty="0"/>
              <a:t>MAKING</a:t>
            </a:r>
            <a:r>
              <a:rPr spc="50" dirty="0"/>
              <a:t> </a:t>
            </a:r>
            <a:r>
              <a:rPr dirty="0"/>
              <a:t>SIT	IT</a:t>
            </a:r>
            <a:r>
              <a:rPr spc="-45" dirty="0"/>
              <a:t> </a:t>
            </a:r>
            <a:r>
              <a:rPr spc="-5" dirty="0"/>
              <a:t>ON</a:t>
            </a:r>
            <a:r>
              <a:rPr spc="-105" dirty="0"/>
              <a:t> </a:t>
            </a:r>
            <a:r>
              <a:rPr spc="-5" dirty="0"/>
              <a:t>A</a:t>
            </a:r>
            <a:r>
              <a:rPr spc="-120" dirty="0"/>
              <a:t> </a:t>
            </a:r>
            <a:r>
              <a:rPr spc="-20" dirty="0"/>
              <a:t>PLANE</a:t>
            </a:r>
          </a:p>
          <a:p>
            <a:pPr marL="12700" marR="5080" algn="ctr">
              <a:lnSpc>
                <a:spcPct val="100000"/>
              </a:lnSpc>
              <a:spcBef>
                <a:spcPts val="5"/>
              </a:spcBef>
            </a:pPr>
            <a:r>
              <a:rPr b="0" u="none" dirty="0">
                <a:solidFill>
                  <a:srgbClr val="000000"/>
                </a:solidFill>
                <a:latin typeface="Microsoft Sans Serif"/>
                <a:cs typeface="Microsoft Sans Serif"/>
              </a:rPr>
              <a:t>A</a:t>
            </a:r>
            <a:r>
              <a:rPr b="0" u="none" spc="-13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b="0" u="none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spheroid</a:t>
            </a:r>
            <a:r>
              <a:rPr b="0" u="none" spc="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b="0" u="none" dirty="0">
                <a:solidFill>
                  <a:srgbClr val="000000"/>
                </a:solidFill>
                <a:latin typeface="Microsoft Sans Serif"/>
                <a:cs typeface="Microsoft Sans Serif"/>
              </a:rPr>
              <a:t>can't</a:t>
            </a:r>
            <a:r>
              <a:rPr b="0" u="none" spc="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b="0" u="none" dirty="0">
                <a:solidFill>
                  <a:srgbClr val="000000"/>
                </a:solidFill>
                <a:latin typeface="Microsoft Sans Serif"/>
                <a:cs typeface="Microsoft Sans Serif"/>
              </a:rPr>
              <a:t>be</a:t>
            </a:r>
            <a:r>
              <a:rPr b="0" u="none" spc="1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b="0" u="none" dirty="0">
                <a:solidFill>
                  <a:srgbClr val="000000"/>
                </a:solidFill>
                <a:latin typeface="Microsoft Sans Serif"/>
                <a:cs typeface="Microsoft Sans Serif"/>
              </a:rPr>
              <a:t>flattened</a:t>
            </a:r>
            <a:r>
              <a:rPr b="0" u="none" spc="-6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b="0" u="none" dirty="0">
                <a:solidFill>
                  <a:srgbClr val="000000"/>
                </a:solidFill>
                <a:latin typeface="Microsoft Sans Serif"/>
                <a:cs typeface="Microsoft Sans Serif"/>
              </a:rPr>
              <a:t>to </a:t>
            </a:r>
            <a:r>
              <a:rPr b="0" u="none" spc="-6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b="0" u="none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a</a:t>
            </a:r>
            <a:r>
              <a:rPr b="0" u="none" spc="-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b="0" u="none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plane</a:t>
            </a:r>
            <a:r>
              <a:rPr b="0" u="none" spc="1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b="0" u="none" dirty="0">
                <a:solidFill>
                  <a:srgbClr val="000000"/>
                </a:solidFill>
                <a:latin typeface="Microsoft Sans Serif"/>
                <a:cs typeface="Microsoft Sans Serif"/>
              </a:rPr>
              <a:t>any </a:t>
            </a:r>
            <a:r>
              <a:rPr b="0" u="none" spc="5" dirty="0">
                <a:solidFill>
                  <a:srgbClr val="000000"/>
                </a:solidFill>
                <a:latin typeface="Microsoft Sans Serif"/>
                <a:cs typeface="Microsoft Sans Serif"/>
              </a:rPr>
              <a:t>more </a:t>
            </a:r>
            <a:r>
              <a:rPr b="0" u="none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easily</a:t>
            </a:r>
            <a:r>
              <a:rPr b="0" u="none" spc="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b="0" u="none" dirty="0">
                <a:solidFill>
                  <a:srgbClr val="000000"/>
                </a:solidFill>
                <a:latin typeface="Microsoft Sans Serif"/>
                <a:cs typeface="Microsoft Sans Serif"/>
              </a:rPr>
              <a:t>than</a:t>
            </a:r>
            <a:r>
              <a:rPr b="0" u="none" spc="-1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b="0" u="none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a </a:t>
            </a:r>
            <a:r>
              <a:rPr b="0" u="none" spc="-6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b="0" u="none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piece</a:t>
            </a:r>
            <a:r>
              <a:rPr b="0" u="none" spc="-2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b="0" u="none" dirty="0">
                <a:solidFill>
                  <a:srgbClr val="000000"/>
                </a:solidFill>
                <a:latin typeface="Microsoft Sans Serif"/>
                <a:cs typeface="Microsoft Sans Serif"/>
              </a:rPr>
              <a:t>of</a:t>
            </a:r>
            <a:r>
              <a:rPr b="0" u="none" spc="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b="0" u="none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orange</a:t>
            </a:r>
            <a:r>
              <a:rPr b="0" u="none" spc="3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b="0" u="none" spc="-5" dirty="0">
                <a:solidFill>
                  <a:srgbClr val="000000"/>
                </a:solidFill>
                <a:latin typeface="Microsoft Sans Serif"/>
                <a:cs typeface="Microsoft Sans Serif"/>
              </a:rPr>
              <a:t>peel</a:t>
            </a:r>
            <a:r>
              <a:rPr b="0" u="none" dirty="0">
                <a:solidFill>
                  <a:srgbClr val="000000"/>
                </a:solidFill>
                <a:latin typeface="Microsoft Sans Serif"/>
                <a:cs typeface="Microsoft Sans Serif"/>
              </a:rPr>
              <a:t> can</a:t>
            </a:r>
            <a:r>
              <a:rPr b="0" u="none" spc="15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b="0" u="none" dirty="0">
                <a:solidFill>
                  <a:srgbClr val="000000"/>
                </a:solidFill>
                <a:latin typeface="Microsoft Sans Serif"/>
                <a:cs typeface="Microsoft Sans Serif"/>
              </a:rPr>
              <a:t>be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24880" y="6356096"/>
            <a:ext cx="2667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Microsoft Sans Serif"/>
                <a:cs typeface="Microsoft Sans Serif"/>
              </a:rPr>
              <a:t>flattened—it</a:t>
            </a:r>
            <a:r>
              <a:rPr sz="2400" spc="-114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will</a:t>
            </a:r>
            <a:r>
              <a:rPr sz="2400" spc="7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rip.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6244" y="6428333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9/4/202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33054" y="6428333"/>
            <a:ext cx="177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52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3293" y="1270761"/>
            <a:ext cx="7204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69439" algn="l"/>
                <a:tab pos="2479040" algn="l"/>
                <a:tab pos="3536950" algn="l"/>
                <a:tab pos="4640580" algn="l"/>
                <a:tab pos="5064125" algn="l"/>
                <a:tab pos="5741035" algn="l"/>
              </a:tabLst>
            </a:pP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Representing	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the	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earth's	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surface	in	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two	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dimensions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6466509"/>
            <a:ext cx="6000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9/4/202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7654" y="6466509"/>
            <a:ext cx="2286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53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59700" y="1270761"/>
            <a:ext cx="861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ses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24176" y="34874"/>
            <a:ext cx="4299585" cy="1000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b="1" spc="-15" dirty="0">
                <a:latin typeface="Arial"/>
                <a:cs typeface="Arial"/>
              </a:rPr>
              <a:t>DISTORTIONS</a:t>
            </a:r>
          </a:p>
          <a:p>
            <a:pPr algn="ctr">
              <a:lnSpc>
                <a:spcPct val="100000"/>
              </a:lnSpc>
              <a:tabLst>
                <a:tab pos="627380" algn="l"/>
              </a:tabLst>
            </a:pPr>
            <a:r>
              <a:rPr b="1" spc="-5" dirty="0">
                <a:latin typeface="Arial"/>
                <a:cs typeface="Arial"/>
              </a:rPr>
              <a:t>IN	</a:t>
            </a:r>
            <a:r>
              <a:rPr b="1" spc="-35" dirty="0">
                <a:latin typeface="Arial"/>
                <a:cs typeface="Arial"/>
              </a:rPr>
              <a:t>MAP</a:t>
            </a:r>
            <a:r>
              <a:rPr b="1" spc="-4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PROJECTION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1516515"/>
            <a:ext cx="8989695" cy="423735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327025">
              <a:lnSpc>
                <a:spcPct val="100000"/>
              </a:lnSpc>
              <a:spcBef>
                <a:spcPts val="1045"/>
              </a:spcBef>
            </a:pP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distortion</a:t>
            </a:r>
            <a:r>
              <a:rPr sz="2400" b="1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b="1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b="1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shape,</a:t>
            </a:r>
            <a:r>
              <a:rPr sz="2400" b="1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area,</a:t>
            </a:r>
            <a:r>
              <a:rPr sz="2400" b="1" spc="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distance,</a:t>
            </a:r>
            <a:r>
              <a:rPr sz="2400" b="1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b="1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direction</a:t>
            </a:r>
            <a:r>
              <a:rPr sz="2400" b="1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b="1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b="1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 marL="814069" indent="-344805">
              <a:lnSpc>
                <a:spcPct val="100000"/>
              </a:lnSpc>
              <a:spcBef>
                <a:spcPts val="1120"/>
              </a:spcBef>
              <a:buFont typeface="Microsoft Sans Serif"/>
              <a:buChar char="•"/>
              <a:tabLst>
                <a:tab pos="814069" algn="l"/>
                <a:tab pos="814705" algn="l"/>
              </a:tabLst>
            </a:pPr>
            <a:r>
              <a:rPr sz="2800" spc="-5" dirty="0">
                <a:latin typeface="Calibri"/>
                <a:cs typeface="Calibri"/>
              </a:rPr>
              <a:t>Shape</a:t>
            </a:r>
            <a:endParaRPr sz="2800">
              <a:latin typeface="Calibri"/>
              <a:cs typeface="Calibri"/>
            </a:endParaRPr>
          </a:p>
          <a:p>
            <a:pPr marL="814069" indent="-344805">
              <a:lnSpc>
                <a:spcPct val="100000"/>
              </a:lnSpc>
              <a:spcBef>
                <a:spcPts val="670"/>
              </a:spcBef>
              <a:buFont typeface="Microsoft Sans Serif"/>
              <a:buChar char="•"/>
              <a:tabLst>
                <a:tab pos="814069" algn="l"/>
                <a:tab pos="814705" algn="l"/>
              </a:tabLst>
            </a:pPr>
            <a:r>
              <a:rPr sz="2800" spc="-10" dirty="0">
                <a:latin typeface="Calibri"/>
                <a:cs typeface="Calibri"/>
              </a:rPr>
              <a:t>Area</a:t>
            </a:r>
            <a:endParaRPr sz="2800">
              <a:latin typeface="Calibri"/>
              <a:cs typeface="Calibri"/>
            </a:endParaRPr>
          </a:p>
          <a:p>
            <a:pPr marL="814069" indent="-344805">
              <a:lnSpc>
                <a:spcPct val="100000"/>
              </a:lnSpc>
              <a:spcBef>
                <a:spcPts val="675"/>
              </a:spcBef>
              <a:buFont typeface="Microsoft Sans Serif"/>
              <a:buChar char="•"/>
              <a:tabLst>
                <a:tab pos="814069" algn="l"/>
                <a:tab pos="814705" algn="l"/>
              </a:tabLst>
            </a:pPr>
            <a:r>
              <a:rPr sz="2800" spc="-10" dirty="0">
                <a:latin typeface="Calibri"/>
                <a:cs typeface="Calibri"/>
              </a:rPr>
              <a:t>Distance/Scale</a:t>
            </a:r>
            <a:endParaRPr sz="2800">
              <a:latin typeface="Calibri"/>
              <a:cs typeface="Calibri"/>
            </a:endParaRPr>
          </a:p>
          <a:p>
            <a:pPr marL="814069" indent="-344805">
              <a:lnSpc>
                <a:spcPct val="100000"/>
              </a:lnSpc>
              <a:spcBef>
                <a:spcPts val="675"/>
              </a:spcBef>
              <a:buFont typeface="Microsoft Sans Serif"/>
              <a:buChar char="•"/>
              <a:tabLst>
                <a:tab pos="814069" algn="l"/>
                <a:tab pos="814705" algn="l"/>
              </a:tabLst>
            </a:pPr>
            <a:r>
              <a:rPr sz="2800" spc="-10" dirty="0">
                <a:latin typeface="Calibri"/>
                <a:cs typeface="Calibri"/>
              </a:rPr>
              <a:t>Direction/Angle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So,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one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has to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choose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type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projection</a:t>
            </a:r>
            <a:r>
              <a:rPr sz="2400" spc="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fits and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suits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requirement.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It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depends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on various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factors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viz 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scale, terrain</a:t>
            </a:r>
            <a:r>
              <a:rPr sz="2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nature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etc.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8554" y="1123066"/>
            <a:ext cx="6311570" cy="4945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6244" y="6466509"/>
            <a:ext cx="6000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9/4/202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07654" y="6466509"/>
            <a:ext cx="2286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54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1935" y="191465"/>
            <a:ext cx="60794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5" dirty="0">
                <a:solidFill>
                  <a:srgbClr val="000000"/>
                </a:solidFill>
                <a:latin typeface="Calibri"/>
                <a:cs typeface="Calibri"/>
              </a:rPr>
              <a:t>SOME</a:t>
            </a:r>
            <a:r>
              <a:rPr b="1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000000"/>
                </a:solidFill>
                <a:latin typeface="Calibri"/>
                <a:cs typeface="Calibri"/>
              </a:rPr>
              <a:t>EXAMPLES</a:t>
            </a:r>
            <a:r>
              <a:rPr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1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1" spc="-40" dirty="0">
                <a:solidFill>
                  <a:srgbClr val="000000"/>
                </a:solidFill>
                <a:latin typeface="Calibri"/>
                <a:cs typeface="Calibri"/>
              </a:rPr>
              <a:t>DISTORATIONS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502" y="964819"/>
            <a:ext cx="4943475" cy="33432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3115" y="1232280"/>
            <a:ext cx="3614547" cy="123634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44981" y="3003931"/>
            <a:ext cx="7966709" cy="3493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21200" marR="6350" algn="just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above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country</a:t>
            </a:r>
            <a:r>
              <a:rPr sz="2000" spc="-5" dirty="0">
                <a:latin typeface="Calibri"/>
                <a:cs typeface="Calibri"/>
              </a:rPr>
              <a:t> areas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are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actuals, i.e., South </a:t>
            </a:r>
            <a:r>
              <a:rPr sz="2000" spc="-10" dirty="0">
                <a:latin typeface="Calibri"/>
                <a:cs typeface="Calibri"/>
              </a:rPr>
              <a:t>America </a:t>
            </a:r>
            <a:r>
              <a:rPr sz="2000" spc="-5" dirty="0">
                <a:latin typeface="Calibri"/>
                <a:cs typeface="Calibri"/>
              </a:rPr>
              <a:t>has a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very </a:t>
            </a:r>
            <a:r>
              <a:rPr sz="2000" spc="-10" dirty="0">
                <a:latin typeface="Calibri"/>
                <a:cs typeface="Calibri"/>
              </a:rPr>
              <a:t>large area compared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that </a:t>
            </a:r>
            <a:r>
              <a:rPr sz="2000" spc="-5" dirty="0">
                <a:latin typeface="Calibri"/>
                <a:cs typeface="Calibri"/>
              </a:rPr>
              <a:t> of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Greenland.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Calibri"/>
              <a:cs typeface="Calibri"/>
            </a:endParaRPr>
          </a:p>
          <a:p>
            <a:pPr marL="12700">
              <a:lnSpc>
                <a:spcPts val="2660"/>
              </a:lnSpc>
              <a:spcBef>
                <a:spcPts val="5"/>
              </a:spcBef>
            </a:pPr>
            <a:r>
              <a:rPr sz="2400" spc="-35" dirty="0">
                <a:latin typeface="Calibri"/>
                <a:cs typeface="Calibri"/>
              </a:rPr>
              <a:t>Web </a:t>
            </a:r>
            <a:r>
              <a:rPr sz="2400" spc="-15" dirty="0">
                <a:latin typeface="Calibri"/>
                <a:cs typeface="Calibri"/>
              </a:rPr>
              <a:t>Mercator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Projected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Map</a:t>
            </a:r>
            <a:endParaRPr sz="2400">
              <a:latin typeface="Calibri"/>
              <a:cs typeface="Calibri"/>
            </a:endParaRPr>
          </a:p>
          <a:p>
            <a:pPr marL="4521200">
              <a:lnSpc>
                <a:spcPts val="2180"/>
              </a:lnSpc>
              <a:tabLst>
                <a:tab pos="5118735" algn="l"/>
                <a:tab pos="5487670" algn="l"/>
                <a:tab pos="6009005" algn="l"/>
                <a:tab pos="7173595" algn="l"/>
                <a:tab pos="7810500" algn="l"/>
              </a:tabLst>
            </a:pPr>
            <a:r>
              <a:rPr sz="2000" spc="-5" dirty="0">
                <a:latin typeface="Calibri"/>
                <a:cs typeface="Calibri"/>
              </a:rPr>
              <a:t>Bu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	p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j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5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ap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it</a:t>
            </a:r>
            <a:endParaRPr sz="2000">
              <a:latin typeface="Calibri"/>
              <a:cs typeface="Calibri"/>
            </a:endParaRPr>
          </a:p>
          <a:p>
            <a:pPr marL="45212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appears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that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Greenland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bigger</a:t>
            </a:r>
            <a:endParaRPr sz="2000">
              <a:latin typeface="Calibri"/>
              <a:cs typeface="Calibri"/>
            </a:endParaRPr>
          </a:p>
          <a:p>
            <a:pPr marL="45212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than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South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America.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Calibri"/>
              <a:cs typeface="Calibri"/>
            </a:endParaRPr>
          </a:p>
          <a:p>
            <a:pPr marL="4521200">
              <a:lnSpc>
                <a:spcPct val="100000"/>
              </a:lnSpc>
              <a:spcBef>
                <a:spcPts val="5"/>
              </a:spcBef>
            </a:pP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Distortion</a:t>
            </a:r>
            <a:r>
              <a:rPr sz="2800" b="1" u="heavy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</a:t>
            </a:r>
            <a:r>
              <a:rPr sz="2800" b="1" u="heavy" spc="-11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Area.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6466509"/>
            <a:ext cx="6000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9/4/202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7654" y="6466509"/>
            <a:ext cx="2286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55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1935" y="191465"/>
            <a:ext cx="60794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5" dirty="0">
                <a:solidFill>
                  <a:srgbClr val="000000"/>
                </a:solidFill>
                <a:latin typeface="Calibri"/>
                <a:cs typeface="Calibri"/>
              </a:rPr>
              <a:t>SOME</a:t>
            </a:r>
            <a:r>
              <a:rPr b="1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000000"/>
                </a:solidFill>
                <a:latin typeface="Calibri"/>
                <a:cs typeface="Calibri"/>
              </a:rPr>
              <a:t>EXAMPLES</a:t>
            </a:r>
            <a:r>
              <a:rPr b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b="1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1" spc="-40" dirty="0">
                <a:solidFill>
                  <a:srgbClr val="000000"/>
                </a:solidFill>
                <a:latin typeface="Calibri"/>
                <a:cs typeface="Calibri"/>
              </a:rPr>
              <a:t>DISTORATIONS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29639"/>
            <a:ext cx="4520946" cy="32613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0100" y="929639"/>
            <a:ext cx="4400550" cy="32613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74421" y="4111518"/>
            <a:ext cx="8538845" cy="237807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46685" algn="just">
              <a:lnSpc>
                <a:spcPct val="100000"/>
              </a:lnSpc>
              <a:spcBef>
                <a:spcPts val="855"/>
              </a:spcBef>
            </a:pP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Web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Mercator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Projected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Map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760"/>
              </a:spcBef>
            </a:pP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spc="5" dirty="0">
                <a:latin typeface="Calibri"/>
                <a:cs typeface="Calibri"/>
              </a:rPr>
              <a:t>the </a:t>
            </a:r>
            <a:r>
              <a:rPr sz="2400" spc="-35" dirty="0">
                <a:latin typeface="Calibri"/>
                <a:cs typeface="Calibri"/>
              </a:rPr>
              <a:t>Web </a:t>
            </a:r>
            <a:r>
              <a:rPr sz="2400" spc="-15" dirty="0">
                <a:latin typeface="Calibri"/>
                <a:cs typeface="Calibri"/>
              </a:rPr>
              <a:t>Mercator </a:t>
            </a:r>
            <a:r>
              <a:rPr sz="2400" spc="-10" dirty="0">
                <a:latin typeface="Calibri"/>
                <a:cs typeface="Calibri"/>
              </a:rPr>
              <a:t>Projection </a:t>
            </a:r>
            <a:r>
              <a:rPr sz="2400" spc="5" dirty="0">
                <a:latin typeface="Calibri"/>
                <a:cs typeface="Calibri"/>
              </a:rPr>
              <a:t>the </a:t>
            </a:r>
            <a:r>
              <a:rPr sz="2400" spc="-20" dirty="0">
                <a:latin typeface="Calibri"/>
                <a:cs typeface="Calibri"/>
              </a:rPr>
              <a:t>size </a:t>
            </a:r>
            <a:r>
              <a:rPr sz="2400" dirty="0">
                <a:latin typeface="Calibri"/>
                <a:cs typeface="Calibri"/>
              </a:rPr>
              <a:t>of </a:t>
            </a:r>
            <a:r>
              <a:rPr sz="2400" spc="-5" dirty="0">
                <a:latin typeface="Calibri"/>
                <a:cs typeface="Calibri"/>
              </a:rPr>
              <a:t>the Greenland </a:t>
            </a:r>
            <a:r>
              <a:rPr sz="2400" spc="-1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Africa </a:t>
            </a:r>
            <a:r>
              <a:rPr sz="2400" dirty="0">
                <a:latin typeface="Calibri"/>
                <a:cs typeface="Calibri"/>
              </a:rPr>
              <a:t> has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shown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nearly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equal,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where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reality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the  </a:t>
            </a:r>
            <a:r>
              <a:rPr sz="2400" spc="-10" dirty="0">
                <a:latin typeface="Calibri"/>
                <a:cs typeface="Calibri"/>
              </a:rPr>
              <a:t>Greenland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much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smaller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size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compared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Africa.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125"/>
              </a:spcBef>
            </a:pPr>
            <a:r>
              <a:rPr sz="2800" spc="-5" dirty="0">
                <a:latin typeface="Calibri"/>
                <a:cs typeface="Calibri"/>
              </a:rPr>
              <a:t>Distortion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 </a:t>
            </a:r>
            <a:r>
              <a:rPr sz="2800" spc="-20" dirty="0">
                <a:latin typeface="Calibri"/>
                <a:cs typeface="Calibri"/>
              </a:rPr>
              <a:t>size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Directions</a:t>
            </a:r>
            <a:r>
              <a:rPr sz="2800" spc="-15" dirty="0">
                <a:latin typeface="Calibri"/>
                <a:cs typeface="Calibri"/>
              </a:rPr>
              <a:t> are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preserved.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44" y="6466509"/>
            <a:ext cx="6000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9/4/202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7654" y="6466509"/>
            <a:ext cx="2286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56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36244" y="6466509"/>
            <a:ext cx="6000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9/4/202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07654" y="6466509"/>
            <a:ext cx="2286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57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6266" y="208229"/>
            <a:ext cx="66541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70" dirty="0">
                <a:solidFill>
                  <a:srgbClr val="000000"/>
                </a:solidFill>
                <a:latin typeface="Trebuchet MS"/>
                <a:cs typeface="Trebuchet MS"/>
              </a:rPr>
              <a:t>Choosing</a:t>
            </a:r>
            <a:r>
              <a:rPr sz="4400" spc="-2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400" spc="10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4400" spc="-2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400" spc="10" dirty="0">
                <a:solidFill>
                  <a:srgbClr val="000000"/>
                </a:solidFill>
                <a:latin typeface="Trebuchet MS"/>
                <a:cs typeface="Trebuchet MS"/>
              </a:rPr>
              <a:t>Map</a:t>
            </a:r>
            <a:r>
              <a:rPr sz="4400" spc="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400" spc="-60" dirty="0">
                <a:solidFill>
                  <a:srgbClr val="000000"/>
                </a:solidFill>
                <a:latin typeface="Trebuchet MS"/>
                <a:cs typeface="Trebuchet MS"/>
              </a:rPr>
              <a:t>Projection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7204" y="1201292"/>
            <a:ext cx="8076565" cy="441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001F5F"/>
                </a:solidFill>
                <a:latin typeface="Calibri"/>
                <a:cs typeface="Calibri"/>
              </a:rPr>
              <a:t>Depends</a:t>
            </a:r>
            <a:r>
              <a:rPr sz="2400" spc="-1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Calibri"/>
              <a:cs typeface="Calibri"/>
            </a:endParaRPr>
          </a:p>
          <a:p>
            <a:pPr marL="356870" indent="-344805" algn="just">
              <a:lnSpc>
                <a:spcPct val="100000"/>
              </a:lnSpc>
              <a:buFont typeface="Microsoft Sans Serif"/>
              <a:buChar char="•"/>
              <a:tabLst>
                <a:tab pos="357505" algn="l"/>
              </a:tabLst>
            </a:pP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Which</a:t>
            </a:r>
            <a:r>
              <a:rPr sz="2400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region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sz="2400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display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(e.g.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world,</a:t>
            </a:r>
            <a:r>
              <a:rPr sz="2400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north</a:t>
            </a:r>
            <a:r>
              <a:rPr sz="2400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pole,</a:t>
            </a:r>
            <a:r>
              <a:rPr sz="2400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001F5F"/>
                </a:solidFill>
                <a:latin typeface="Calibri"/>
                <a:cs typeface="Calibri"/>
              </a:rPr>
              <a:t>equator,</a:t>
            </a:r>
            <a:r>
              <a:rPr sz="2400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US)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1F5F"/>
              </a:buClr>
              <a:buFont typeface="Microsoft Sans Serif"/>
              <a:buChar char="•"/>
            </a:pPr>
            <a:endParaRPr sz="2100">
              <a:latin typeface="Calibri"/>
              <a:cs typeface="Calibri"/>
            </a:endParaRPr>
          </a:p>
          <a:p>
            <a:pPr marL="356870" indent="-344805" algn="just">
              <a:lnSpc>
                <a:spcPct val="100000"/>
              </a:lnSpc>
              <a:buFont typeface="Microsoft Sans Serif"/>
              <a:buChar char="•"/>
              <a:tabLst>
                <a:tab pos="357505" algn="l"/>
              </a:tabLst>
            </a:pP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Resolution</a:t>
            </a:r>
            <a:r>
              <a:rPr sz="2400" spc="-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1F5F"/>
              </a:buClr>
              <a:buFont typeface="Microsoft Sans Serif"/>
              <a:buChar char="•"/>
            </a:pPr>
            <a:endParaRPr sz="2100">
              <a:latin typeface="Calibri"/>
              <a:cs typeface="Calibri"/>
            </a:endParaRPr>
          </a:p>
          <a:p>
            <a:pPr marL="356870" indent="-344805" algn="just">
              <a:lnSpc>
                <a:spcPct val="100000"/>
              </a:lnSpc>
              <a:buFont typeface="Microsoft Sans Serif"/>
              <a:buChar char="•"/>
              <a:tabLst>
                <a:tab pos="357505" algn="l"/>
              </a:tabLst>
            </a:pP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Purpose</a:t>
            </a:r>
            <a:r>
              <a:rPr sz="2400" spc="-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sz="24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using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maps</a:t>
            </a:r>
            <a:endParaRPr sz="24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70100"/>
              </a:lnSpc>
              <a:spcBef>
                <a:spcPts val="575"/>
              </a:spcBef>
              <a:buFont typeface="Microsoft Sans Serif"/>
              <a:buChar char="•"/>
              <a:tabLst>
                <a:tab pos="357505" algn="l"/>
              </a:tabLst>
            </a:pP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Which</a:t>
            </a:r>
            <a:r>
              <a:rPr sz="24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property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among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shape</a:t>
            </a:r>
            <a:r>
              <a:rPr sz="24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/area</a:t>
            </a:r>
            <a:r>
              <a:rPr sz="2400" b="1" spc="5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/direction</a:t>
            </a:r>
            <a:r>
              <a:rPr sz="2400" b="1" spc="5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/distance </a:t>
            </a:r>
            <a:r>
              <a:rPr sz="2400" spc="-40" dirty="0">
                <a:solidFill>
                  <a:srgbClr val="001F5F"/>
                </a:solidFill>
                <a:latin typeface="Calibri"/>
                <a:cs typeface="Calibri"/>
              </a:rPr>
              <a:t>to </a:t>
            </a:r>
            <a:r>
              <a:rPr sz="2400" spc="-5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be</a:t>
            </a:r>
            <a:r>
              <a:rPr sz="24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1F5F"/>
                </a:solidFill>
                <a:latin typeface="Calibri"/>
                <a:cs typeface="Calibri"/>
              </a:rPr>
              <a:t>persevered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 on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 priority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 basis</a:t>
            </a:r>
            <a:r>
              <a:rPr sz="24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see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 other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distortions</a:t>
            </a:r>
            <a:r>
              <a:rPr sz="2400" b="1" spc="-10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be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minimized.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" y="524730"/>
            <a:ext cx="9031444" cy="63084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6577" y="8585"/>
            <a:ext cx="38512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10" dirty="0">
                <a:solidFill>
                  <a:srgbClr val="FFFF00"/>
                </a:solidFill>
                <a:latin typeface="Calibri"/>
                <a:cs typeface="Calibri"/>
              </a:rPr>
              <a:t>Different</a:t>
            </a:r>
            <a:r>
              <a:rPr sz="2800" b="1" spc="-9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00"/>
                </a:solidFill>
                <a:latin typeface="Calibri"/>
                <a:cs typeface="Calibri"/>
              </a:rPr>
              <a:t>Map</a:t>
            </a:r>
            <a:r>
              <a:rPr sz="2800" b="1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00"/>
                </a:solidFill>
                <a:latin typeface="Calibri"/>
                <a:cs typeface="Calibri"/>
              </a:rPr>
              <a:t>Projections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244" y="6466509"/>
            <a:ext cx="6000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9/4/202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07654" y="6466509"/>
            <a:ext cx="2286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58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2733" y="100018"/>
            <a:ext cx="5443220" cy="1043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0235" marR="5080" indent="-598170">
              <a:lnSpc>
                <a:spcPct val="119400"/>
              </a:lnSpc>
              <a:spcBef>
                <a:spcPts val="95"/>
              </a:spcBef>
            </a:pPr>
            <a:r>
              <a:rPr sz="2800" spc="-5" dirty="0">
                <a:solidFill>
                  <a:srgbClr val="FFFF00"/>
                </a:solidFill>
              </a:rPr>
              <a:t>DIFFERENT</a:t>
            </a:r>
            <a:r>
              <a:rPr sz="2800" spc="-95" dirty="0">
                <a:solidFill>
                  <a:srgbClr val="FFFF00"/>
                </a:solidFill>
              </a:rPr>
              <a:t> </a:t>
            </a:r>
            <a:r>
              <a:rPr sz="2800" spc="5" dirty="0">
                <a:solidFill>
                  <a:srgbClr val="FFFF00"/>
                </a:solidFill>
              </a:rPr>
              <a:t>TYPE</a:t>
            </a:r>
            <a:r>
              <a:rPr sz="2800" spc="-50" dirty="0">
                <a:solidFill>
                  <a:srgbClr val="FFFF00"/>
                </a:solidFill>
              </a:rPr>
              <a:t> </a:t>
            </a:r>
            <a:r>
              <a:rPr sz="2800" spc="5" dirty="0">
                <a:solidFill>
                  <a:srgbClr val="FFFF00"/>
                </a:solidFill>
              </a:rPr>
              <a:t>OF</a:t>
            </a:r>
            <a:r>
              <a:rPr sz="2800" spc="-55" dirty="0">
                <a:solidFill>
                  <a:srgbClr val="FFFF00"/>
                </a:solidFill>
              </a:rPr>
              <a:t> </a:t>
            </a:r>
            <a:r>
              <a:rPr sz="2800" dirty="0">
                <a:solidFill>
                  <a:srgbClr val="FFFF00"/>
                </a:solidFill>
              </a:rPr>
              <a:t>PROJECTIONS </a:t>
            </a:r>
            <a:r>
              <a:rPr sz="2800" spc="-750" dirty="0">
                <a:solidFill>
                  <a:srgbClr val="FFFF00"/>
                </a:solidFill>
              </a:rPr>
              <a:t> </a:t>
            </a:r>
            <a:r>
              <a:rPr sz="2800" spc="-5" dirty="0">
                <a:solidFill>
                  <a:srgbClr val="FFFF00"/>
                </a:solidFill>
              </a:rPr>
              <a:t>USED</a:t>
            </a:r>
            <a:r>
              <a:rPr sz="2800" spc="-40" dirty="0">
                <a:solidFill>
                  <a:srgbClr val="FFFF00"/>
                </a:solidFill>
              </a:rPr>
              <a:t> </a:t>
            </a:r>
            <a:r>
              <a:rPr sz="2800" dirty="0">
                <a:solidFill>
                  <a:srgbClr val="FFFF00"/>
                </a:solidFill>
              </a:rPr>
              <a:t>IN</a:t>
            </a:r>
            <a:r>
              <a:rPr sz="2800" spc="-25" dirty="0">
                <a:solidFill>
                  <a:srgbClr val="FFFF00"/>
                </a:solidFill>
              </a:rPr>
              <a:t> </a:t>
            </a:r>
            <a:r>
              <a:rPr sz="2800" dirty="0">
                <a:solidFill>
                  <a:srgbClr val="FFFF00"/>
                </a:solidFill>
              </a:rPr>
              <a:t>SURVEY</a:t>
            </a:r>
            <a:r>
              <a:rPr sz="2800" spc="-30" dirty="0">
                <a:solidFill>
                  <a:srgbClr val="FFFF00"/>
                </a:solidFill>
              </a:rPr>
              <a:t> </a:t>
            </a:r>
            <a:r>
              <a:rPr sz="2800" spc="5" dirty="0">
                <a:solidFill>
                  <a:srgbClr val="FFFF00"/>
                </a:solidFill>
              </a:rPr>
              <a:t>OF</a:t>
            </a:r>
            <a:r>
              <a:rPr sz="2800" spc="-40" dirty="0">
                <a:solidFill>
                  <a:srgbClr val="FFFF00"/>
                </a:solidFill>
              </a:rPr>
              <a:t> </a:t>
            </a:r>
            <a:r>
              <a:rPr sz="2800" dirty="0">
                <a:solidFill>
                  <a:srgbClr val="FFFF00"/>
                </a:solidFill>
              </a:rPr>
              <a:t>INDIA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536244" y="6294813"/>
            <a:ext cx="70929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9/4/2024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345440" y="1393062"/>
            <a:ext cx="8346440" cy="2191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5" dirty="0">
                <a:solidFill>
                  <a:srgbClr val="FF0000"/>
                </a:solidFill>
                <a:latin typeface="Segoe UI Symbol"/>
                <a:cs typeface="Segoe UI Symbol"/>
              </a:rPr>
              <a:t>POLYCONIC</a:t>
            </a:r>
            <a:r>
              <a:rPr sz="2800" spc="-95" dirty="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sz="2800" dirty="0">
                <a:solidFill>
                  <a:srgbClr val="FF0000"/>
                </a:solidFill>
                <a:latin typeface="Segoe UI Symbol"/>
                <a:cs typeface="Segoe UI Symbol"/>
              </a:rPr>
              <a:t>PROJECTION</a:t>
            </a:r>
            <a:endParaRPr sz="28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295"/>
              </a:spcBef>
              <a:tabLst>
                <a:tab pos="7716520" algn="l"/>
              </a:tabLst>
            </a:pPr>
            <a:r>
              <a:rPr sz="2800" dirty="0">
                <a:solidFill>
                  <a:srgbClr val="FF0000"/>
                </a:solidFill>
                <a:latin typeface="Segoe UI Symbol"/>
                <a:cs typeface="Segoe UI Symbol"/>
              </a:rPr>
              <a:t>L</a:t>
            </a:r>
            <a:r>
              <a:rPr sz="2800" spc="-10" dirty="0">
                <a:solidFill>
                  <a:srgbClr val="FF0000"/>
                </a:solidFill>
                <a:latin typeface="Segoe UI Symbol"/>
                <a:cs typeface="Segoe UI Symbol"/>
              </a:rPr>
              <a:t>A</a:t>
            </a:r>
            <a:r>
              <a:rPr sz="2800" spc="5" dirty="0">
                <a:solidFill>
                  <a:srgbClr val="FF0000"/>
                </a:solidFill>
                <a:latin typeface="Segoe UI Symbol"/>
                <a:cs typeface="Segoe UI Symbol"/>
              </a:rPr>
              <a:t>MBERT</a:t>
            </a:r>
            <a:r>
              <a:rPr sz="2800" spc="-75" dirty="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sz="2800" dirty="0">
                <a:solidFill>
                  <a:srgbClr val="FF0000"/>
                </a:solidFill>
                <a:latin typeface="Segoe UI Symbol"/>
                <a:cs typeface="Segoe UI Symbol"/>
              </a:rPr>
              <a:t>C</a:t>
            </a:r>
            <a:r>
              <a:rPr sz="2800" spc="-10" dirty="0">
                <a:solidFill>
                  <a:srgbClr val="FF0000"/>
                </a:solidFill>
                <a:latin typeface="Segoe UI Symbol"/>
                <a:cs typeface="Segoe UI Symbol"/>
              </a:rPr>
              <a:t>O</a:t>
            </a:r>
            <a:r>
              <a:rPr sz="2800" spc="15" dirty="0">
                <a:solidFill>
                  <a:srgbClr val="FF0000"/>
                </a:solidFill>
                <a:latin typeface="Segoe UI Symbol"/>
                <a:cs typeface="Segoe UI Symbol"/>
              </a:rPr>
              <a:t>N</a:t>
            </a:r>
            <a:r>
              <a:rPr sz="2800" dirty="0">
                <a:solidFill>
                  <a:srgbClr val="FF0000"/>
                </a:solidFill>
                <a:latin typeface="Segoe UI Symbol"/>
                <a:cs typeface="Segoe UI Symbol"/>
              </a:rPr>
              <a:t>FORM</a:t>
            </a:r>
            <a:r>
              <a:rPr sz="2800" spc="-10" dirty="0">
                <a:solidFill>
                  <a:srgbClr val="FF0000"/>
                </a:solidFill>
                <a:latin typeface="Segoe UI Symbol"/>
                <a:cs typeface="Segoe UI Symbol"/>
              </a:rPr>
              <a:t>A</a:t>
            </a:r>
            <a:r>
              <a:rPr sz="2800" dirty="0">
                <a:solidFill>
                  <a:srgbClr val="FF0000"/>
                </a:solidFill>
                <a:latin typeface="Segoe UI Symbol"/>
                <a:cs typeface="Segoe UI Symbol"/>
              </a:rPr>
              <a:t>L</a:t>
            </a:r>
            <a:r>
              <a:rPr sz="2800" spc="-25" dirty="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sz="2800" dirty="0">
                <a:solidFill>
                  <a:srgbClr val="FF0000"/>
                </a:solidFill>
                <a:latin typeface="Segoe UI Symbol"/>
                <a:cs typeface="Segoe UI Symbol"/>
              </a:rPr>
              <a:t>C</a:t>
            </a:r>
            <a:r>
              <a:rPr sz="2800" spc="-10" dirty="0">
                <a:solidFill>
                  <a:srgbClr val="FF0000"/>
                </a:solidFill>
                <a:latin typeface="Segoe UI Symbol"/>
                <a:cs typeface="Segoe UI Symbol"/>
              </a:rPr>
              <a:t>O</a:t>
            </a:r>
            <a:r>
              <a:rPr sz="2800" spc="15" dirty="0">
                <a:solidFill>
                  <a:srgbClr val="FF0000"/>
                </a:solidFill>
                <a:latin typeface="Segoe UI Symbol"/>
                <a:cs typeface="Segoe UI Symbol"/>
              </a:rPr>
              <a:t>N</a:t>
            </a:r>
            <a:r>
              <a:rPr sz="2800" spc="-5" dirty="0">
                <a:solidFill>
                  <a:srgbClr val="FF0000"/>
                </a:solidFill>
                <a:latin typeface="Segoe UI Symbol"/>
                <a:cs typeface="Segoe UI Symbol"/>
              </a:rPr>
              <a:t>I</a:t>
            </a:r>
            <a:r>
              <a:rPr sz="2800" spc="5" dirty="0">
                <a:solidFill>
                  <a:srgbClr val="FF0000"/>
                </a:solidFill>
                <a:latin typeface="Segoe UI Symbol"/>
                <a:cs typeface="Segoe UI Symbol"/>
              </a:rPr>
              <a:t>C</a:t>
            </a:r>
            <a:r>
              <a:rPr sz="2800" spc="-10" dirty="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Segoe UI Symbol"/>
                <a:cs typeface="Segoe UI Symbol"/>
              </a:rPr>
              <a:t>P</a:t>
            </a:r>
            <a:r>
              <a:rPr sz="2800" spc="-5" dirty="0">
                <a:solidFill>
                  <a:srgbClr val="FF0000"/>
                </a:solidFill>
                <a:latin typeface="Segoe UI Symbol"/>
                <a:cs typeface="Segoe UI Symbol"/>
              </a:rPr>
              <a:t>ROJEC</a:t>
            </a:r>
            <a:r>
              <a:rPr sz="2800" spc="-10" dirty="0">
                <a:solidFill>
                  <a:srgbClr val="FF0000"/>
                </a:solidFill>
                <a:latin typeface="Segoe UI Symbol"/>
                <a:cs typeface="Segoe UI Symbol"/>
              </a:rPr>
              <a:t>T</a:t>
            </a:r>
            <a:r>
              <a:rPr sz="2800" spc="-5" dirty="0">
                <a:solidFill>
                  <a:srgbClr val="FF0000"/>
                </a:solidFill>
                <a:latin typeface="Segoe UI Symbol"/>
                <a:cs typeface="Segoe UI Symbol"/>
              </a:rPr>
              <a:t>IO</a:t>
            </a:r>
            <a:r>
              <a:rPr sz="2800" spc="5" dirty="0">
                <a:solidFill>
                  <a:srgbClr val="FF0000"/>
                </a:solidFill>
                <a:latin typeface="Segoe UI Symbol"/>
                <a:cs typeface="Segoe UI Symbol"/>
              </a:rPr>
              <a:t>N</a:t>
            </a:r>
            <a:r>
              <a:rPr sz="2800" spc="-20" dirty="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sz="2800" dirty="0">
                <a:solidFill>
                  <a:srgbClr val="FF0000"/>
                </a:solidFill>
                <a:latin typeface="Segoe UI Symbol"/>
                <a:cs typeface="Segoe UI Symbol"/>
              </a:rPr>
              <a:t>(</a:t>
            </a:r>
            <a:r>
              <a:rPr sz="2800" spc="-30" dirty="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Segoe UI Symbol"/>
                <a:cs typeface="Segoe UI Symbol"/>
              </a:rPr>
              <a:t>IN</a:t>
            </a:r>
            <a:r>
              <a:rPr sz="2000" dirty="0">
                <a:solidFill>
                  <a:srgbClr val="FF0000"/>
                </a:solidFill>
                <a:latin typeface="Segoe UI Symbol"/>
                <a:cs typeface="Segoe UI Symbol"/>
              </a:rPr>
              <a:t>	</a:t>
            </a:r>
            <a:r>
              <a:rPr sz="2000" spc="-10" dirty="0">
                <a:solidFill>
                  <a:srgbClr val="FF0000"/>
                </a:solidFill>
                <a:latin typeface="Segoe UI Symbol"/>
                <a:cs typeface="Segoe UI Symbol"/>
              </a:rPr>
              <a:t>DS</a:t>
            </a:r>
            <a:r>
              <a:rPr sz="2000" spc="-5" dirty="0">
                <a:solidFill>
                  <a:srgbClr val="FF0000"/>
                </a:solidFill>
                <a:latin typeface="Segoe UI Symbol"/>
                <a:cs typeface="Segoe UI Symbol"/>
              </a:rPr>
              <a:t>M)</a:t>
            </a:r>
            <a:endParaRPr sz="20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  <a:tabLst>
                <a:tab pos="6097905" algn="l"/>
              </a:tabLst>
            </a:pPr>
            <a:r>
              <a:rPr sz="2800" dirty="0">
                <a:solidFill>
                  <a:srgbClr val="FF0000"/>
                </a:solidFill>
                <a:latin typeface="Segoe UI Symbol"/>
                <a:cs typeface="Segoe UI Symbol"/>
              </a:rPr>
              <a:t>UNIVERSAL</a:t>
            </a:r>
            <a:r>
              <a:rPr sz="2800" spc="-50" dirty="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sz="2800" dirty="0">
                <a:solidFill>
                  <a:srgbClr val="FF0000"/>
                </a:solidFill>
                <a:latin typeface="Segoe UI Symbol"/>
                <a:cs typeface="Segoe UI Symbol"/>
              </a:rPr>
              <a:t>TRANSVERSE</a:t>
            </a:r>
            <a:r>
              <a:rPr sz="2800" spc="-25" dirty="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sz="2800" dirty="0">
                <a:solidFill>
                  <a:srgbClr val="FF0000"/>
                </a:solidFill>
                <a:latin typeface="Segoe UI Symbol"/>
                <a:cs typeface="Segoe UI Symbol"/>
              </a:rPr>
              <a:t>MERCATOR	PROJECTION</a:t>
            </a:r>
            <a:endParaRPr sz="2800">
              <a:latin typeface="Segoe UI Symbol"/>
              <a:cs typeface="Segoe UI Symbol"/>
            </a:endParaRPr>
          </a:p>
          <a:p>
            <a:pPr marL="356870">
              <a:lnSpc>
                <a:spcPct val="100000"/>
              </a:lnSpc>
              <a:spcBef>
                <a:spcPts val="10"/>
              </a:spcBef>
            </a:pPr>
            <a:r>
              <a:rPr sz="2000" spc="-5" dirty="0">
                <a:solidFill>
                  <a:srgbClr val="FF0000"/>
                </a:solidFill>
                <a:latin typeface="Segoe UI Symbol"/>
                <a:cs typeface="Segoe UI Symbol"/>
              </a:rPr>
              <a:t>(In</a:t>
            </a:r>
            <a:r>
              <a:rPr sz="2000" spc="-45" dirty="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Segoe UI Symbol"/>
                <a:cs typeface="Segoe UI Symbol"/>
              </a:rPr>
              <a:t>OSM)</a:t>
            </a:r>
            <a:endParaRPr sz="2000">
              <a:latin typeface="Segoe UI Symbol"/>
              <a:cs typeface="Segoe UI 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5440" y="4136898"/>
            <a:ext cx="72980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FF0000"/>
                </a:solidFill>
                <a:latin typeface="Segoe UI Symbol"/>
                <a:cs typeface="Segoe UI Symbol"/>
              </a:rPr>
              <a:t>WEB</a:t>
            </a:r>
            <a:r>
              <a:rPr sz="2800" spc="-55" dirty="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sz="2800" dirty="0">
                <a:solidFill>
                  <a:srgbClr val="FF0000"/>
                </a:solidFill>
                <a:latin typeface="Segoe UI Symbol"/>
                <a:cs typeface="Segoe UI Symbol"/>
              </a:rPr>
              <a:t>MERCATOR</a:t>
            </a:r>
            <a:r>
              <a:rPr sz="2800" spc="-30" dirty="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sz="2800" dirty="0">
                <a:solidFill>
                  <a:srgbClr val="FF0000"/>
                </a:solidFill>
                <a:latin typeface="Segoe UI Symbol"/>
                <a:cs typeface="Segoe UI Symbol"/>
              </a:rPr>
              <a:t>PROJECTION</a:t>
            </a:r>
            <a:r>
              <a:rPr sz="2800" spc="-50" dirty="0">
                <a:solidFill>
                  <a:srgbClr val="FF0000"/>
                </a:solidFill>
                <a:latin typeface="Segoe UI Symbol"/>
                <a:cs typeface="Segoe UI Symbol"/>
              </a:rPr>
              <a:t> </a:t>
            </a:r>
            <a:r>
              <a:rPr sz="1600" b="1" spc="-45" dirty="0">
                <a:solidFill>
                  <a:srgbClr val="FFFFFF"/>
                </a:solidFill>
                <a:latin typeface="Segoe UI"/>
                <a:cs typeface="Segoe UI"/>
              </a:rPr>
              <a:t>(FOR</a:t>
            </a:r>
            <a:r>
              <a:rPr sz="1600" b="1" spc="-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b="1" spc="-45" dirty="0">
                <a:solidFill>
                  <a:srgbClr val="FFFFFF"/>
                </a:solidFill>
                <a:latin typeface="Segoe UI"/>
                <a:cs typeface="Segoe UI"/>
              </a:rPr>
              <a:t>ONLINE</a:t>
            </a:r>
            <a:r>
              <a:rPr sz="1600" b="1" spc="-10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b="1" spc="-45" dirty="0">
                <a:solidFill>
                  <a:srgbClr val="FFFFFF"/>
                </a:solidFill>
                <a:latin typeface="Segoe UI"/>
                <a:cs typeface="Segoe UI"/>
              </a:rPr>
              <a:t>RESOURCES)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9144000"/>
            <a:chOff x="0" y="0"/>
            <a:chExt cx="6858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9144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458200"/>
              <a:ext cx="6858000" cy="685800"/>
            </a:xfrm>
            <a:custGeom>
              <a:avLst/>
              <a:gdLst/>
              <a:ahLst/>
              <a:cxnLst/>
              <a:rect l="l" t="t" r="r" b="b"/>
              <a:pathLst>
                <a:path w="68580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  <a:path w="6858000" h="685800">
                  <a:moveTo>
                    <a:pt x="6858000" y="0"/>
                  </a:moveTo>
                  <a:lnTo>
                    <a:pt x="1371600" y="0"/>
                  </a:lnTo>
                  <a:lnTo>
                    <a:pt x="1371600" y="685800"/>
                  </a:lnTo>
                  <a:lnTo>
                    <a:pt x="6858000" y="685800"/>
                  </a:lnTo>
                  <a:lnTo>
                    <a:pt x="6858000" y="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5799" y="84582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685800" y="0"/>
                  </a:ln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726260" y="536244"/>
            <a:ext cx="561975" cy="638492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4245"/>
              </a:lnSpc>
            </a:pPr>
            <a:r>
              <a:rPr sz="3600" spc="-105" dirty="0">
                <a:solidFill>
                  <a:srgbClr val="006FC0"/>
                </a:solidFill>
                <a:latin typeface="Cambria"/>
                <a:cs typeface="Cambria"/>
              </a:rPr>
              <a:t>Da</a:t>
            </a:r>
            <a:r>
              <a:rPr sz="3600" spc="-95" dirty="0">
                <a:solidFill>
                  <a:srgbClr val="006FC0"/>
                </a:solidFill>
                <a:latin typeface="Cambria"/>
                <a:cs typeface="Cambria"/>
              </a:rPr>
              <a:t>tu</a:t>
            </a:r>
            <a:r>
              <a:rPr sz="3600" dirty="0">
                <a:solidFill>
                  <a:srgbClr val="006FC0"/>
                </a:solidFill>
                <a:latin typeface="Cambria"/>
                <a:cs typeface="Cambria"/>
              </a:rPr>
              <a:t>m</a:t>
            </a:r>
            <a:r>
              <a:rPr sz="3600" spc="-24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3600" spc="-105" dirty="0">
                <a:solidFill>
                  <a:srgbClr val="006FC0"/>
                </a:solidFill>
                <a:latin typeface="Cambria"/>
                <a:cs typeface="Cambria"/>
              </a:rPr>
              <a:t>a</a:t>
            </a:r>
            <a:r>
              <a:rPr sz="3600" spc="-95" dirty="0">
                <a:solidFill>
                  <a:srgbClr val="006FC0"/>
                </a:solidFill>
                <a:latin typeface="Cambria"/>
                <a:cs typeface="Cambria"/>
              </a:rPr>
              <a:t>n</a:t>
            </a:r>
            <a:r>
              <a:rPr sz="3600" dirty="0">
                <a:solidFill>
                  <a:srgbClr val="006FC0"/>
                </a:solidFill>
                <a:latin typeface="Cambria"/>
                <a:cs typeface="Cambria"/>
              </a:rPr>
              <a:t>d</a:t>
            </a:r>
            <a:r>
              <a:rPr sz="3600" spc="-204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3600" spc="-105" dirty="0">
                <a:solidFill>
                  <a:srgbClr val="006FC0"/>
                </a:solidFill>
                <a:latin typeface="Cambria"/>
                <a:cs typeface="Cambria"/>
              </a:rPr>
              <a:t>P</a:t>
            </a:r>
            <a:r>
              <a:rPr sz="3600" spc="-150" dirty="0">
                <a:solidFill>
                  <a:srgbClr val="006FC0"/>
                </a:solidFill>
                <a:latin typeface="Cambria"/>
                <a:cs typeface="Cambria"/>
              </a:rPr>
              <a:t>r</a:t>
            </a:r>
            <a:r>
              <a:rPr sz="3600" spc="-90" dirty="0">
                <a:solidFill>
                  <a:srgbClr val="006FC0"/>
                </a:solidFill>
                <a:latin typeface="Cambria"/>
                <a:cs typeface="Cambria"/>
              </a:rPr>
              <a:t>o</a:t>
            </a:r>
            <a:r>
              <a:rPr sz="3600" spc="-95" dirty="0">
                <a:solidFill>
                  <a:srgbClr val="006FC0"/>
                </a:solidFill>
                <a:latin typeface="Cambria"/>
                <a:cs typeface="Cambria"/>
              </a:rPr>
              <a:t>j</a:t>
            </a:r>
            <a:r>
              <a:rPr sz="3600" spc="-105" dirty="0">
                <a:solidFill>
                  <a:srgbClr val="006FC0"/>
                </a:solidFill>
                <a:latin typeface="Cambria"/>
                <a:cs typeface="Cambria"/>
              </a:rPr>
              <a:t>ec</a:t>
            </a:r>
            <a:r>
              <a:rPr sz="3600" spc="-95" dirty="0">
                <a:solidFill>
                  <a:srgbClr val="006FC0"/>
                </a:solidFill>
                <a:latin typeface="Cambria"/>
                <a:cs typeface="Cambria"/>
              </a:rPr>
              <a:t>t</a:t>
            </a:r>
            <a:r>
              <a:rPr sz="3600" spc="-90" dirty="0">
                <a:solidFill>
                  <a:srgbClr val="006FC0"/>
                </a:solidFill>
                <a:latin typeface="Cambria"/>
                <a:cs typeface="Cambria"/>
              </a:rPr>
              <a:t>io</a:t>
            </a:r>
            <a:r>
              <a:rPr sz="3600" dirty="0">
                <a:solidFill>
                  <a:srgbClr val="006FC0"/>
                </a:solidFill>
                <a:latin typeface="Cambria"/>
                <a:cs typeface="Cambria"/>
              </a:rPr>
              <a:t>n</a:t>
            </a:r>
            <a:r>
              <a:rPr sz="3600" spc="-26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3600" spc="-90" dirty="0">
                <a:solidFill>
                  <a:srgbClr val="006FC0"/>
                </a:solidFill>
                <a:latin typeface="Cambria"/>
                <a:cs typeface="Cambria"/>
              </a:rPr>
              <a:t>i</a:t>
            </a:r>
            <a:r>
              <a:rPr sz="3600" dirty="0">
                <a:solidFill>
                  <a:srgbClr val="006FC0"/>
                </a:solidFill>
                <a:latin typeface="Cambria"/>
                <a:cs typeface="Cambria"/>
              </a:rPr>
              <a:t>n</a:t>
            </a:r>
            <a:r>
              <a:rPr sz="3600" spc="-235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3600" spc="-110" dirty="0">
                <a:solidFill>
                  <a:srgbClr val="006FC0"/>
                </a:solidFill>
                <a:latin typeface="Cambria"/>
                <a:cs typeface="Cambria"/>
              </a:rPr>
              <a:t>S</a:t>
            </a:r>
            <a:r>
              <a:rPr sz="3600" spc="-100" dirty="0">
                <a:solidFill>
                  <a:srgbClr val="006FC0"/>
                </a:solidFill>
                <a:latin typeface="Cambria"/>
                <a:cs typeface="Cambria"/>
              </a:rPr>
              <a:t>O</a:t>
            </a:r>
            <a:r>
              <a:rPr sz="3600" dirty="0">
                <a:solidFill>
                  <a:srgbClr val="006FC0"/>
                </a:solidFill>
                <a:latin typeface="Cambria"/>
                <a:cs typeface="Cambria"/>
              </a:rPr>
              <a:t>I</a:t>
            </a:r>
            <a:r>
              <a:rPr sz="3600" spc="-210" dirty="0">
                <a:solidFill>
                  <a:srgbClr val="006FC0"/>
                </a:solidFill>
                <a:latin typeface="Cambria"/>
                <a:cs typeface="Cambria"/>
              </a:rPr>
              <a:t> </a:t>
            </a:r>
            <a:r>
              <a:rPr sz="3600" spc="-110" dirty="0">
                <a:solidFill>
                  <a:srgbClr val="006FC0"/>
                </a:solidFill>
                <a:latin typeface="Cambria"/>
                <a:cs typeface="Cambria"/>
              </a:rPr>
              <a:t>MA</a:t>
            </a:r>
            <a:r>
              <a:rPr sz="3600" spc="-105" dirty="0">
                <a:solidFill>
                  <a:srgbClr val="006FC0"/>
                </a:solidFill>
                <a:latin typeface="Cambria"/>
                <a:cs typeface="Cambria"/>
              </a:rPr>
              <a:t>P</a:t>
            </a:r>
            <a:r>
              <a:rPr sz="3600" dirty="0">
                <a:solidFill>
                  <a:srgbClr val="006FC0"/>
                </a:solidFill>
                <a:latin typeface="Cambria"/>
                <a:cs typeface="Cambria"/>
              </a:rPr>
              <a:t>S</a:t>
            </a:r>
            <a:endParaRPr sz="36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3136" y="600506"/>
            <a:ext cx="4904740" cy="8489950"/>
            <a:chOff x="353136" y="600506"/>
            <a:chExt cx="4904740" cy="84899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1004455"/>
              <a:ext cx="4800600" cy="65255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3742" y="1132763"/>
              <a:ext cx="2664079" cy="660552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136" y="600506"/>
              <a:ext cx="4894453" cy="71377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88388" y="991374"/>
              <a:ext cx="1723389" cy="2346960"/>
            </a:xfrm>
            <a:custGeom>
              <a:avLst/>
              <a:gdLst/>
              <a:ahLst/>
              <a:cxnLst/>
              <a:rect l="l" t="t" r="r" b="b"/>
              <a:pathLst>
                <a:path w="1723389" h="2346960">
                  <a:moveTo>
                    <a:pt x="595375" y="977887"/>
                  </a:moveTo>
                  <a:lnTo>
                    <a:pt x="595375" y="391147"/>
                  </a:lnTo>
                  <a:lnTo>
                    <a:pt x="0" y="555993"/>
                  </a:lnTo>
                  <a:lnTo>
                    <a:pt x="595375" y="977887"/>
                  </a:lnTo>
                  <a:close/>
                </a:path>
                <a:path w="1723389" h="2346960">
                  <a:moveTo>
                    <a:pt x="1723136" y="2158987"/>
                  </a:moveTo>
                  <a:lnTo>
                    <a:pt x="1723136" y="187972"/>
                  </a:lnTo>
                  <a:lnTo>
                    <a:pt x="1716418" y="138003"/>
                  </a:lnTo>
                  <a:lnTo>
                    <a:pt x="1697463" y="93101"/>
                  </a:lnTo>
                  <a:lnTo>
                    <a:pt x="1668065" y="55057"/>
                  </a:lnTo>
                  <a:lnTo>
                    <a:pt x="1630021" y="25664"/>
                  </a:lnTo>
                  <a:lnTo>
                    <a:pt x="1585126" y="6714"/>
                  </a:lnTo>
                  <a:lnTo>
                    <a:pt x="1535175" y="0"/>
                  </a:lnTo>
                  <a:lnTo>
                    <a:pt x="783335" y="0"/>
                  </a:lnTo>
                  <a:lnTo>
                    <a:pt x="733385" y="6714"/>
                  </a:lnTo>
                  <a:lnTo>
                    <a:pt x="688490" y="25664"/>
                  </a:lnTo>
                  <a:lnTo>
                    <a:pt x="650446" y="55057"/>
                  </a:lnTo>
                  <a:lnTo>
                    <a:pt x="621048" y="93101"/>
                  </a:lnTo>
                  <a:lnTo>
                    <a:pt x="602093" y="138003"/>
                  </a:lnTo>
                  <a:lnTo>
                    <a:pt x="595375" y="187972"/>
                  </a:lnTo>
                  <a:lnTo>
                    <a:pt x="595376" y="2158987"/>
                  </a:lnTo>
                  <a:lnTo>
                    <a:pt x="602093" y="2208937"/>
                  </a:lnTo>
                  <a:lnTo>
                    <a:pt x="621048" y="2253832"/>
                  </a:lnTo>
                  <a:lnTo>
                    <a:pt x="650446" y="2291876"/>
                  </a:lnTo>
                  <a:lnTo>
                    <a:pt x="688490" y="2321274"/>
                  </a:lnTo>
                  <a:lnTo>
                    <a:pt x="733385" y="2340229"/>
                  </a:lnTo>
                  <a:lnTo>
                    <a:pt x="783336" y="2346947"/>
                  </a:lnTo>
                  <a:lnTo>
                    <a:pt x="1535176" y="2346947"/>
                  </a:lnTo>
                  <a:lnTo>
                    <a:pt x="1585126" y="2340229"/>
                  </a:lnTo>
                  <a:lnTo>
                    <a:pt x="1630021" y="2321274"/>
                  </a:lnTo>
                  <a:lnTo>
                    <a:pt x="1668065" y="2291876"/>
                  </a:lnTo>
                  <a:lnTo>
                    <a:pt x="1697463" y="2253832"/>
                  </a:lnTo>
                  <a:lnTo>
                    <a:pt x="1716418" y="2208937"/>
                  </a:lnTo>
                  <a:lnTo>
                    <a:pt x="1723136" y="21589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88388" y="991374"/>
              <a:ext cx="1723389" cy="2346960"/>
            </a:xfrm>
            <a:custGeom>
              <a:avLst/>
              <a:gdLst/>
              <a:ahLst/>
              <a:cxnLst/>
              <a:rect l="l" t="t" r="r" b="b"/>
              <a:pathLst>
                <a:path w="1723389" h="2346960">
                  <a:moveTo>
                    <a:pt x="1535175" y="0"/>
                  </a:moveTo>
                  <a:lnTo>
                    <a:pt x="1585126" y="6714"/>
                  </a:lnTo>
                  <a:lnTo>
                    <a:pt x="1630021" y="25664"/>
                  </a:lnTo>
                  <a:lnTo>
                    <a:pt x="1668065" y="55057"/>
                  </a:lnTo>
                  <a:lnTo>
                    <a:pt x="1697463" y="93101"/>
                  </a:lnTo>
                  <a:lnTo>
                    <a:pt x="1716418" y="138003"/>
                  </a:lnTo>
                  <a:lnTo>
                    <a:pt x="1723136" y="187972"/>
                  </a:lnTo>
                  <a:lnTo>
                    <a:pt x="1723136" y="391147"/>
                  </a:lnTo>
                  <a:lnTo>
                    <a:pt x="1723136" y="977887"/>
                  </a:lnTo>
                  <a:lnTo>
                    <a:pt x="1723136" y="2158987"/>
                  </a:lnTo>
                  <a:lnTo>
                    <a:pt x="1716418" y="2208937"/>
                  </a:lnTo>
                  <a:lnTo>
                    <a:pt x="1697463" y="2253832"/>
                  </a:lnTo>
                  <a:lnTo>
                    <a:pt x="1668065" y="2291876"/>
                  </a:lnTo>
                  <a:lnTo>
                    <a:pt x="1630021" y="2321274"/>
                  </a:lnTo>
                  <a:lnTo>
                    <a:pt x="1585126" y="2340229"/>
                  </a:lnTo>
                  <a:lnTo>
                    <a:pt x="1535176" y="2346947"/>
                  </a:lnTo>
                  <a:lnTo>
                    <a:pt x="1065276" y="2346947"/>
                  </a:lnTo>
                  <a:lnTo>
                    <a:pt x="783336" y="2346947"/>
                  </a:lnTo>
                  <a:lnTo>
                    <a:pt x="733385" y="2340229"/>
                  </a:lnTo>
                  <a:lnTo>
                    <a:pt x="688490" y="2321274"/>
                  </a:lnTo>
                  <a:lnTo>
                    <a:pt x="650446" y="2291876"/>
                  </a:lnTo>
                  <a:lnTo>
                    <a:pt x="621048" y="2253832"/>
                  </a:lnTo>
                  <a:lnTo>
                    <a:pt x="602093" y="2208937"/>
                  </a:lnTo>
                  <a:lnTo>
                    <a:pt x="595376" y="2158987"/>
                  </a:lnTo>
                  <a:lnTo>
                    <a:pt x="595375" y="977887"/>
                  </a:lnTo>
                  <a:lnTo>
                    <a:pt x="0" y="555993"/>
                  </a:lnTo>
                  <a:lnTo>
                    <a:pt x="595375" y="391147"/>
                  </a:lnTo>
                  <a:lnTo>
                    <a:pt x="595375" y="187972"/>
                  </a:lnTo>
                  <a:lnTo>
                    <a:pt x="602093" y="138003"/>
                  </a:lnTo>
                  <a:lnTo>
                    <a:pt x="621048" y="93101"/>
                  </a:lnTo>
                  <a:lnTo>
                    <a:pt x="650446" y="55057"/>
                  </a:lnTo>
                  <a:lnTo>
                    <a:pt x="688490" y="25664"/>
                  </a:lnTo>
                  <a:lnTo>
                    <a:pt x="733385" y="6714"/>
                  </a:lnTo>
                  <a:lnTo>
                    <a:pt x="783335" y="0"/>
                  </a:lnTo>
                  <a:lnTo>
                    <a:pt x="1065275" y="0"/>
                  </a:lnTo>
                  <a:lnTo>
                    <a:pt x="1535175" y="0"/>
                  </a:lnTo>
                  <a:close/>
                </a:path>
              </a:pathLst>
            </a:custGeom>
            <a:ln w="25400">
              <a:solidFill>
                <a:srgbClr val="2E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6470" y="1132763"/>
              <a:ext cx="1022324" cy="20062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12800" y="8531732"/>
              <a:ext cx="396240" cy="548640"/>
            </a:xfrm>
            <a:custGeom>
              <a:avLst/>
              <a:gdLst/>
              <a:ahLst/>
              <a:cxnLst/>
              <a:rect l="l" t="t" r="r" b="b"/>
              <a:pathLst>
                <a:path w="396240" h="548640">
                  <a:moveTo>
                    <a:pt x="0" y="71120"/>
                  </a:moveTo>
                  <a:lnTo>
                    <a:pt x="5588" y="43451"/>
                  </a:lnTo>
                  <a:lnTo>
                    <a:pt x="20829" y="20843"/>
                  </a:lnTo>
                  <a:lnTo>
                    <a:pt x="43435" y="5593"/>
                  </a:lnTo>
                  <a:lnTo>
                    <a:pt x="71119" y="0"/>
                  </a:lnTo>
                  <a:lnTo>
                    <a:pt x="325119" y="0"/>
                  </a:lnTo>
                  <a:lnTo>
                    <a:pt x="352804" y="5593"/>
                  </a:lnTo>
                  <a:lnTo>
                    <a:pt x="375410" y="20843"/>
                  </a:lnTo>
                  <a:lnTo>
                    <a:pt x="390651" y="43451"/>
                  </a:lnTo>
                  <a:lnTo>
                    <a:pt x="396240" y="71120"/>
                  </a:lnTo>
                </a:path>
                <a:path w="396240" h="548640">
                  <a:moveTo>
                    <a:pt x="396240" y="477520"/>
                  </a:moveTo>
                  <a:lnTo>
                    <a:pt x="390651" y="505241"/>
                  </a:lnTo>
                  <a:lnTo>
                    <a:pt x="375410" y="527843"/>
                  </a:lnTo>
                  <a:lnTo>
                    <a:pt x="352804" y="543063"/>
                  </a:lnTo>
                  <a:lnTo>
                    <a:pt x="325119" y="548640"/>
                  </a:lnTo>
                  <a:lnTo>
                    <a:pt x="71119" y="548640"/>
                  </a:lnTo>
                  <a:lnTo>
                    <a:pt x="43435" y="543063"/>
                  </a:lnTo>
                  <a:lnTo>
                    <a:pt x="20829" y="527843"/>
                  </a:lnTo>
                  <a:lnTo>
                    <a:pt x="5588" y="505241"/>
                  </a:lnTo>
                  <a:lnTo>
                    <a:pt x="0" y="47752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887470" y="8660130"/>
            <a:ext cx="197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Wednesday,</a:t>
            </a:r>
            <a:r>
              <a:rPr sz="1200" spc="-4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September</a:t>
            </a: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4,</a:t>
            </a:r>
            <a:r>
              <a:rPr sz="1200" spc="-2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2228" y="8738107"/>
            <a:ext cx="254000" cy="1416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83891" y="8660130"/>
            <a:ext cx="1046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1835" marR="5080" indent="-34480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Universal</a:t>
            </a:r>
            <a:r>
              <a:rPr spc="40" dirty="0"/>
              <a:t> </a:t>
            </a:r>
            <a:r>
              <a:rPr spc="-10" dirty="0"/>
              <a:t>Transverse</a:t>
            </a:r>
            <a:r>
              <a:rPr spc="45" dirty="0"/>
              <a:t> </a:t>
            </a:r>
            <a:r>
              <a:rPr spc="-10" dirty="0"/>
              <a:t>Mercator </a:t>
            </a:r>
            <a:r>
              <a:rPr spc="-860" dirty="0"/>
              <a:t> </a:t>
            </a:r>
            <a:r>
              <a:rPr spc="-10" dirty="0"/>
              <a:t>Projection</a:t>
            </a:r>
            <a:r>
              <a:rPr spc="15" dirty="0"/>
              <a:t> </a:t>
            </a:r>
            <a:r>
              <a:rPr spc="-10" dirty="0"/>
              <a:t>(UTM)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6608" y="1471421"/>
            <a:ext cx="6060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125" algn="l"/>
                <a:tab pos="1847214" algn="l"/>
                <a:tab pos="3249930" algn="l"/>
                <a:tab pos="4417695" algn="l"/>
                <a:tab pos="5265420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The	Uni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al	</a:t>
            </a:r>
            <a:r>
              <a:rPr sz="1800" b="1" spc="-9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rse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rc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tor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	(UT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)	</a:t>
            </a:r>
            <a:r>
              <a:rPr sz="1800" b="1" spc="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9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81545" y="1471421"/>
            <a:ext cx="1962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2590" algn="l"/>
                <a:tab pos="728980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is	a	</a:t>
            </a:r>
            <a:r>
              <a:rPr sz="1800" b="1" spc="-5" dirty="0">
                <a:solidFill>
                  <a:srgbClr val="FFFF00"/>
                </a:solidFill>
                <a:latin typeface="Arial"/>
                <a:cs typeface="Arial"/>
              </a:rPr>
              <a:t>specialized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608" y="1745996"/>
            <a:ext cx="8200390" cy="3867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application of </a:t>
            </a:r>
            <a:r>
              <a:rPr sz="1800" b="1" spc="-10" dirty="0">
                <a:solidFill>
                  <a:srgbClr val="FFFF00"/>
                </a:solidFill>
                <a:latin typeface="Arial"/>
                <a:cs typeface="Arial"/>
              </a:rPr>
              <a:t>the transverse </a:t>
            </a:r>
            <a:r>
              <a:rPr sz="1800" b="1" spc="-5" dirty="0">
                <a:solidFill>
                  <a:srgbClr val="FFFF00"/>
                </a:solidFill>
                <a:latin typeface="Arial"/>
                <a:cs typeface="Arial"/>
              </a:rPr>
              <a:t>Mercator </a:t>
            </a: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projection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. The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globe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divided into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60</a:t>
            </a:r>
            <a:r>
              <a:rPr sz="1800" b="1" spc="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north</a:t>
            </a:r>
            <a:r>
              <a:rPr sz="1800" b="1" spc="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b="1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south</a:t>
            </a:r>
            <a:r>
              <a:rPr sz="1800" b="1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zones,</a:t>
            </a:r>
            <a:r>
              <a:rPr sz="1800" b="1" spc="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1800" b="1" spc="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spanning</a:t>
            </a:r>
            <a:r>
              <a:rPr sz="1800" b="1" spc="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6°</a:t>
            </a:r>
            <a:r>
              <a:rPr sz="1800" b="1" spc="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b="1" spc="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longitude.</a:t>
            </a:r>
            <a:r>
              <a:rPr sz="1800" b="1" spc="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1800" b="1" spc="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zone</a:t>
            </a:r>
            <a:r>
              <a:rPr sz="1800" b="1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has </a:t>
            </a:r>
            <a:r>
              <a:rPr sz="1800" b="1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its own central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meridian. Zones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1N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1S start at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180° 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W.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limits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each zone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84°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80°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S,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the division between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north and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south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zones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occurring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equator.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polar regions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use the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Universal Polar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Stereographic</a:t>
            </a:r>
            <a:r>
              <a:rPr sz="1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coordinate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system.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origin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zone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central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meridian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equator.</a:t>
            </a:r>
            <a:r>
              <a:rPr sz="1800" b="1" spc="4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4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80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eliminate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negative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coordinates,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coordinate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1800" b="1" spc="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alters</a:t>
            </a:r>
            <a:r>
              <a:rPr sz="1800" b="1" spc="5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coordinate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values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origin.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The value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given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central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meridian 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easting,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and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assigned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to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is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false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northing.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false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easting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500,000 meters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applied.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north zone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has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C000"/>
                </a:solidFill>
                <a:latin typeface="Arial"/>
                <a:cs typeface="Arial"/>
              </a:rPr>
              <a:t>false</a:t>
            </a:r>
            <a:r>
              <a:rPr sz="1800" b="1" spc="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C000"/>
                </a:solidFill>
                <a:latin typeface="Arial"/>
                <a:cs typeface="Arial"/>
              </a:rPr>
              <a:t>northing</a:t>
            </a:r>
            <a:r>
              <a:rPr sz="1800" b="1" dirty="0">
                <a:solidFill>
                  <a:srgbClr val="FFC000"/>
                </a:solidFill>
                <a:latin typeface="Arial"/>
                <a:cs typeface="Arial"/>
              </a:rPr>
              <a:t> of</a:t>
            </a:r>
            <a:r>
              <a:rPr sz="1800" b="1" spc="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C000"/>
                </a:solidFill>
                <a:latin typeface="Arial"/>
                <a:cs typeface="Arial"/>
              </a:rPr>
              <a:t>zero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a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south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zone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has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1800" b="1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northing</a:t>
            </a:r>
            <a:r>
              <a:rPr sz="1800" b="1" spc="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10,000,000</a:t>
            </a:r>
            <a:r>
              <a:rPr sz="18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meters.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6882" y="38"/>
            <a:ext cx="2514595" cy="143326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36244" y="6294813"/>
            <a:ext cx="70929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9/4/2024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60</a:t>
            </a:fld>
            <a:endParaRPr spc="-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2838" y="638301"/>
            <a:ext cx="23393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" dirty="0">
                <a:solidFill>
                  <a:srgbClr val="DFC08D"/>
                </a:solidFill>
                <a:latin typeface="Microsoft Sans Serif"/>
                <a:cs typeface="Microsoft Sans Serif"/>
              </a:rPr>
              <a:t>False</a:t>
            </a:r>
            <a:r>
              <a:rPr sz="2800" spc="-70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DFC08D"/>
                </a:solidFill>
                <a:latin typeface="Microsoft Sans Serif"/>
                <a:cs typeface="Microsoft Sans Serif"/>
              </a:rPr>
              <a:t>Northing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919" y="1373949"/>
            <a:ext cx="8046211" cy="475221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6244" y="6294813"/>
            <a:ext cx="70929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9/4/2024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61</a:t>
            </a:fld>
            <a:endParaRPr spc="-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3488" y="638301"/>
            <a:ext cx="46374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" dirty="0">
                <a:solidFill>
                  <a:srgbClr val="DFC08D"/>
                </a:solidFill>
                <a:latin typeface="Microsoft Sans Serif"/>
                <a:cs typeface="Microsoft Sans Serif"/>
              </a:rPr>
              <a:t>The UTM</a:t>
            </a:r>
            <a:r>
              <a:rPr sz="2800" spc="10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DFC08D"/>
                </a:solidFill>
                <a:latin typeface="Microsoft Sans Serif"/>
                <a:cs typeface="Microsoft Sans Serif"/>
              </a:rPr>
              <a:t>Projection</a:t>
            </a:r>
            <a:r>
              <a:rPr sz="2800" spc="-30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DFC08D"/>
                </a:solidFill>
                <a:latin typeface="Microsoft Sans Serif"/>
                <a:cs typeface="Microsoft Sans Serif"/>
              </a:rPr>
              <a:t>surfaces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" y="1523936"/>
            <a:ext cx="4533900" cy="437362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9725" y="1550161"/>
            <a:ext cx="3524250" cy="430056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6244" y="6294813"/>
            <a:ext cx="70929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9/4/2024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62</a:t>
            </a:fld>
            <a:endParaRPr spc="-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3868" y="304736"/>
            <a:ext cx="6984238" cy="58214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6244" y="6294813"/>
            <a:ext cx="70929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9/4/2024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63</a:t>
            </a:fld>
            <a:endParaRPr spc="-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3005" y="638301"/>
            <a:ext cx="26981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DFC08D"/>
                </a:solidFill>
                <a:latin typeface="Microsoft Sans Serif"/>
                <a:cs typeface="Microsoft Sans Serif"/>
              </a:rPr>
              <a:t>Planar</a:t>
            </a:r>
            <a:r>
              <a:rPr sz="2800" spc="-80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DFC08D"/>
                </a:solidFill>
                <a:latin typeface="Microsoft Sans Serif"/>
                <a:cs typeface="Microsoft Sans Serif"/>
              </a:rPr>
              <a:t>projection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903" y="1487563"/>
            <a:ext cx="8046211" cy="45260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6244" y="6294813"/>
            <a:ext cx="70929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9/4/2024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5470" y="638301"/>
            <a:ext cx="28962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" dirty="0">
                <a:solidFill>
                  <a:srgbClr val="DFC08D"/>
                </a:solidFill>
                <a:latin typeface="Microsoft Sans Serif"/>
                <a:cs typeface="Microsoft Sans Serif"/>
              </a:rPr>
              <a:t>Conical</a:t>
            </a:r>
            <a:r>
              <a:rPr sz="2800" spc="-65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DFC08D"/>
                </a:solidFill>
                <a:latin typeface="Microsoft Sans Serif"/>
                <a:cs typeface="Microsoft Sans Serif"/>
              </a:rPr>
              <a:t>Projection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678" y="1566405"/>
            <a:ext cx="7947279" cy="46776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6244" y="6294813"/>
            <a:ext cx="70929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9/4/2024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65</a:t>
            </a:fld>
            <a:endParaRPr spc="-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4904" y="638301"/>
            <a:ext cx="33127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0" dirty="0">
                <a:solidFill>
                  <a:srgbClr val="DFC08D"/>
                </a:solidFill>
                <a:latin typeface="Microsoft Sans Serif"/>
                <a:cs typeface="Microsoft Sans Serif"/>
              </a:rPr>
              <a:t>Cylindrical</a:t>
            </a:r>
            <a:r>
              <a:rPr sz="2800" spc="-15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DFC08D"/>
                </a:solidFill>
                <a:latin typeface="Microsoft Sans Serif"/>
                <a:cs typeface="Microsoft Sans Serif"/>
              </a:rPr>
              <a:t>projection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919" y="1600263"/>
            <a:ext cx="8046211" cy="45258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6244" y="6294813"/>
            <a:ext cx="70929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9/4/2024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66</a:t>
            </a:fld>
            <a:endParaRPr spc="-5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6095" y="638301"/>
            <a:ext cx="40519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" dirty="0">
                <a:solidFill>
                  <a:srgbClr val="DFC08D"/>
                </a:solidFill>
                <a:latin typeface="Microsoft Sans Serif"/>
                <a:cs typeface="Microsoft Sans Serif"/>
              </a:rPr>
              <a:t>UTM</a:t>
            </a:r>
            <a:r>
              <a:rPr sz="2800" spc="-20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DFC08D"/>
                </a:solidFill>
                <a:latin typeface="Microsoft Sans Serif"/>
                <a:cs typeface="Microsoft Sans Serif"/>
              </a:rPr>
              <a:t>GRID</a:t>
            </a:r>
            <a:r>
              <a:rPr sz="2800" spc="-20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FC08D"/>
                </a:solidFill>
                <a:latin typeface="Microsoft Sans Serif"/>
                <a:cs typeface="Microsoft Sans Serif"/>
              </a:rPr>
              <a:t>NUMBERING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8927" y="1474266"/>
            <a:ext cx="8181213" cy="45258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6244" y="6294813"/>
            <a:ext cx="70929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9/4/2024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67</a:t>
            </a:fld>
            <a:endParaRPr spc="-5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6095" y="638301"/>
            <a:ext cx="40519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" dirty="0">
                <a:solidFill>
                  <a:srgbClr val="DFC08D"/>
                </a:solidFill>
                <a:latin typeface="Microsoft Sans Serif"/>
                <a:cs typeface="Microsoft Sans Serif"/>
              </a:rPr>
              <a:t>UTM</a:t>
            </a:r>
            <a:r>
              <a:rPr sz="2800" spc="-20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DFC08D"/>
                </a:solidFill>
                <a:latin typeface="Microsoft Sans Serif"/>
                <a:cs typeface="Microsoft Sans Serif"/>
              </a:rPr>
              <a:t>GRID</a:t>
            </a:r>
            <a:r>
              <a:rPr sz="2800" spc="-20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FC08D"/>
                </a:solidFill>
                <a:latin typeface="Microsoft Sans Serif"/>
                <a:cs typeface="Microsoft Sans Serif"/>
              </a:rPr>
              <a:t>NUMBERING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919" y="1600263"/>
            <a:ext cx="8046211" cy="45258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6244" y="6294813"/>
            <a:ext cx="70929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9/4/2024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68</a:t>
            </a:fld>
            <a:endParaRPr spc="-5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8878" y="671829"/>
            <a:ext cx="7676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DFC08D"/>
                </a:solidFill>
                <a:latin typeface="Microsoft Sans Serif"/>
                <a:cs typeface="Microsoft Sans Serif"/>
              </a:rPr>
              <a:t>The</a:t>
            </a:r>
            <a:r>
              <a:rPr sz="2400" spc="-40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DFC08D"/>
                </a:solidFill>
                <a:latin typeface="Microsoft Sans Serif"/>
                <a:cs typeface="Microsoft Sans Serif"/>
              </a:rPr>
              <a:t>Two</a:t>
            </a:r>
            <a:r>
              <a:rPr sz="2400" spc="35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DFC08D"/>
                </a:solidFill>
                <a:latin typeface="Microsoft Sans Serif"/>
                <a:cs typeface="Microsoft Sans Serif"/>
              </a:rPr>
              <a:t>Zones</a:t>
            </a:r>
            <a:r>
              <a:rPr sz="2400" spc="-15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DFC08D"/>
                </a:solidFill>
                <a:latin typeface="Microsoft Sans Serif"/>
                <a:cs typeface="Microsoft Sans Serif"/>
              </a:rPr>
              <a:t>43</a:t>
            </a:r>
            <a:r>
              <a:rPr sz="2400" spc="15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DFC08D"/>
                </a:solidFill>
                <a:latin typeface="Microsoft Sans Serif"/>
                <a:cs typeface="Microsoft Sans Serif"/>
              </a:rPr>
              <a:t>N</a:t>
            </a:r>
            <a:r>
              <a:rPr sz="2400" spc="25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DFC08D"/>
                </a:solidFill>
                <a:latin typeface="Microsoft Sans Serif"/>
                <a:cs typeface="Microsoft Sans Serif"/>
              </a:rPr>
              <a:t>&amp;</a:t>
            </a:r>
            <a:r>
              <a:rPr sz="2400" spc="35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DFC08D"/>
                </a:solidFill>
                <a:latin typeface="Microsoft Sans Serif"/>
                <a:cs typeface="Microsoft Sans Serif"/>
              </a:rPr>
              <a:t>44</a:t>
            </a:r>
            <a:r>
              <a:rPr sz="2400" spc="15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DFC08D"/>
                </a:solidFill>
                <a:latin typeface="Microsoft Sans Serif"/>
                <a:cs typeface="Microsoft Sans Serif"/>
              </a:rPr>
              <a:t>N</a:t>
            </a:r>
            <a:r>
              <a:rPr sz="2400" spc="25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DFC08D"/>
                </a:solidFill>
                <a:latin typeface="Microsoft Sans Serif"/>
                <a:cs typeface="Microsoft Sans Serif"/>
              </a:rPr>
              <a:t>in</a:t>
            </a:r>
            <a:r>
              <a:rPr sz="2400" spc="35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DFC08D"/>
                </a:solidFill>
                <a:latin typeface="Microsoft Sans Serif"/>
                <a:cs typeface="Microsoft Sans Serif"/>
              </a:rPr>
              <a:t>state</a:t>
            </a:r>
            <a:r>
              <a:rPr sz="2400" spc="-10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DFC08D"/>
                </a:solidFill>
                <a:latin typeface="Microsoft Sans Serif"/>
                <a:cs typeface="Microsoft Sans Serif"/>
              </a:rPr>
              <a:t>of</a:t>
            </a:r>
            <a:r>
              <a:rPr sz="2400" spc="10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DFC08D"/>
                </a:solidFill>
                <a:latin typeface="Microsoft Sans Serif"/>
                <a:cs typeface="Microsoft Sans Serif"/>
              </a:rPr>
              <a:t>Madhya</a:t>
            </a:r>
            <a:r>
              <a:rPr sz="2400" spc="35" dirty="0">
                <a:solidFill>
                  <a:srgbClr val="DFC08D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DFC08D"/>
                </a:solidFill>
                <a:latin typeface="Microsoft Sans Serif"/>
                <a:cs typeface="Microsoft Sans Serif"/>
              </a:rPr>
              <a:t>Pradesh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6086" y="1447800"/>
            <a:ext cx="5726811" cy="401281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6244" y="6294813"/>
            <a:ext cx="70929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9/4/2024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69</a:t>
            </a:fld>
            <a:endParaRPr spc="-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8200" y="6172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685799"/>
                </a:moveTo>
                <a:lnTo>
                  <a:pt x="685800" y="685799"/>
                </a:lnTo>
                <a:lnTo>
                  <a:pt x="685800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675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58200" y="1388363"/>
            <a:ext cx="685800" cy="4098290"/>
          </a:xfrm>
          <a:custGeom>
            <a:avLst/>
            <a:gdLst/>
            <a:ahLst/>
            <a:cxnLst/>
            <a:rect l="l" t="t" r="r" b="b"/>
            <a:pathLst>
              <a:path w="685800" h="4098290">
                <a:moveTo>
                  <a:pt x="0" y="4098036"/>
                </a:moveTo>
                <a:lnTo>
                  <a:pt x="685800" y="4098036"/>
                </a:lnTo>
                <a:lnTo>
                  <a:pt x="685800" y="0"/>
                </a:lnTo>
                <a:lnTo>
                  <a:pt x="0" y="0"/>
                </a:lnTo>
                <a:lnTo>
                  <a:pt x="0" y="4098036"/>
                </a:lnTo>
                <a:close/>
              </a:path>
            </a:pathLst>
          </a:custGeom>
          <a:solidFill>
            <a:srgbClr val="675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58200" y="0"/>
            <a:ext cx="685800" cy="652145"/>
          </a:xfrm>
          <a:custGeom>
            <a:avLst/>
            <a:gdLst/>
            <a:ahLst/>
            <a:cxnLst/>
            <a:rect l="l" t="t" r="r" b="b"/>
            <a:pathLst>
              <a:path w="685800" h="652145">
                <a:moveTo>
                  <a:pt x="0" y="651814"/>
                </a:moveTo>
                <a:lnTo>
                  <a:pt x="685800" y="651814"/>
                </a:lnTo>
                <a:lnTo>
                  <a:pt x="685800" y="0"/>
                </a:lnTo>
                <a:lnTo>
                  <a:pt x="0" y="0"/>
                </a:lnTo>
                <a:lnTo>
                  <a:pt x="0" y="651814"/>
                </a:lnTo>
                <a:close/>
              </a:path>
            </a:pathLst>
          </a:custGeom>
          <a:solidFill>
            <a:srgbClr val="675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58200" y="5486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A9A4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51814"/>
            <a:ext cx="9144000" cy="736600"/>
          </a:xfrm>
          <a:custGeom>
            <a:avLst/>
            <a:gdLst/>
            <a:ahLst/>
            <a:cxnLst/>
            <a:rect l="l" t="t" r="r" b="b"/>
            <a:pathLst>
              <a:path w="9144000" h="736600">
                <a:moveTo>
                  <a:pt x="9144000" y="0"/>
                </a:moveTo>
                <a:lnTo>
                  <a:pt x="0" y="0"/>
                </a:lnTo>
                <a:lnTo>
                  <a:pt x="0" y="736549"/>
                </a:lnTo>
                <a:lnTo>
                  <a:pt x="9144000" y="736549"/>
                </a:lnTo>
                <a:lnTo>
                  <a:pt x="9144000" y="0"/>
                </a:lnTo>
                <a:close/>
              </a:path>
            </a:pathLst>
          </a:custGeom>
          <a:solidFill>
            <a:srgbClr val="2E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64132" y="756615"/>
            <a:ext cx="69373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6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800" spc="-2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-80" dirty="0">
                <a:solidFill>
                  <a:srgbClr val="FFFFFF"/>
                </a:solidFill>
                <a:latin typeface="Cambria"/>
                <a:cs typeface="Cambria"/>
              </a:rPr>
              <a:t>Village</a:t>
            </a:r>
            <a:r>
              <a:rPr sz="2800" spc="-2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Cambria"/>
                <a:cs typeface="Cambria"/>
              </a:rPr>
              <a:t>map</a:t>
            </a:r>
            <a:r>
              <a:rPr sz="2800" spc="-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Cambria"/>
                <a:cs typeface="Cambria"/>
              </a:rPr>
              <a:t>without</a:t>
            </a:r>
            <a:r>
              <a:rPr sz="2800" spc="-2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-80" dirty="0">
                <a:solidFill>
                  <a:srgbClr val="FFFFFF"/>
                </a:solidFill>
                <a:latin typeface="Cambria"/>
                <a:cs typeface="Cambria"/>
              </a:rPr>
              <a:t>any</a:t>
            </a:r>
            <a:r>
              <a:rPr sz="2800" spc="-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Cambria"/>
                <a:cs typeface="Cambria"/>
              </a:rPr>
              <a:t>Datum</a:t>
            </a:r>
            <a:r>
              <a:rPr sz="2800" spc="-2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Cambria"/>
                <a:cs typeface="Cambria"/>
              </a:rPr>
              <a:t>or</a:t>
            </a:r>
            <a:r>
              <a:rPr sz="2800" spc="-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Cambria"/>
                <a:cs typeface="Cambria"/>
              </a:rPr>
              <a:t>Projection</a:t>
            </a:r>
            <a:endParaRPr sz="28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1189" y="2215566"/>
            <a:ext cx="5452316" cy="33961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07542" y="6336893"/>
            <a:ext cx="16332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E8D8B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8E8D8B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8E8D8B"/>
                </a:solidFill>
                <a:latin typeface="Calibri"/>
                <a:cs typeface="Calibri"/>
              </a:rPr>
              <a:t>d</a:t>
            </a:r>
            <a:r>
              <a:rPr sz="1200" spc="-10" dirty="0">
                <a:solidFill>
                  <a:srgbClr val="8E8D8B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8E8D8B"/>
                </a:solidFill>
                <a:latin typeface="Calibri"/>
                <a:cs typeface="Calibri"/>
              </a:rPr>
              <a:t>e</a:t>
            </a:r>
            <a:r>
              <a:rPr sz="1200" spc="10" dirty="0">
                <a:solidFill>
                  <a:srgbClr val="8E8D8B"/>
                </a:solidFill>
                <a:latin typeface="Calibri"/>
                <a:cs typeface="Calibri"/>
              </a:rPr>
              <a:t>s</a:t>
            </a:r>
            <a:r>
              <a:rPr sz="1200" spc="-10" dirty="0">
                <a:solidFill>
                  <a:srgbClr val="8E8D8B"/>
                </a:solidFill>
                <a:latin typeface="Calibri"/>
                <a:cs typeface="Calibri"/>
              </a:rPr>
              <a:t>d</a:t>
            </a:r>
            <a:r>
              <a:rPr sz="1200" spc="-25" dirty="0">
                <a:solidFill>
                  <a:srgbClr val="8E8D8B"/>
                </a:solidFill>
                <a:latin typeface="Calibri"/>
                <a:cs typeface="Calibri"/>
              </a:rPr>
              <a:t>a</a:t>
            </a:r>
            <a:r>
              <a:rPr sz="1200" spc="-90" dirty="0">
                <a:solidFill>
                  <a:srgbClr val="8E8D8B"/>
                </a:solidFill>
                <a:latin typeface="Calibri"/>
                <a:cs typeface="Calibri"/>
              </a:rPr>
              <a:t>y</a:t>
            </a:r>
            <a:r>
              <a:rPr sz="1200" dirty="0">
                <a:solidFill>
                  <a:srgbClr val="8E8D8B"/>
                </a:solidFill>
                <a:latin typeface="Calibri"/>
                <a:cs typeface="Calibri"/>
              </a:rPr>
              <a:t>,</a:t>
            </a:r>
            <a:r>
              <a:rPr sz="1200" spc="-20" dirty="0">
                <a:solidFill>
                  <a:srgbClr val="8E8D8B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E8D8B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8E8D8B"/>
                </a:solidFill>
                <a:latin typeface="Calibri"/>
                <a:cs typeface="Calibri"/>
              </a:rPr>
              <a:t>e</a:t>
            </a:r>
            <a:r>
              <a:rPr sz="1200" spc="-10" dirty="0">
                <a:solidFill>
                  <a:srgbClr val="8E8D8B"/>
                </a:solidFill>
                <a:latin typeface="Calibri"/>
                <a:cs typeface="Calibri"/>
              </a:rPr>
              <a:t>p</a:t>
            </a:r>
            <a:r>
              <a:rPr sz="1200" spc="-20" dirty="0">
                <a:solidFill>
                  <a:srgbClr val="8E8D8B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8E8D8B"/>
                </a:solidFill>
                <a:latin typeface="Calibri"/>
                <a:cs typeface="Calibri"/>
              </a:rPr>
              <a:t>em</a:t>
            </a:r>
            <a:r>
              <a:rPr sz="1200" spc="-10" dirty="0">
                <a:solidFill>
                  <a:srgbClr val="8E8D8B"/>
                </a:solidFill>
                <a:latin typeface="Calibri"/>
                <a:cs typeface="Calibri"/>
              </a:rPr>
              <a:t>b</a:t>
            </a:r>
            <a:r>
              <a:rPr sz="1200" dirty="0">
                <a:solidFill>
                  <a:srgbClr val="8E8D8B"/>
                </a:solidFill>
                <a:latin typeface="Calibri"/>
                <a:cs typeface="Calibri"/>
              </a:rPr>
              <a:t>er</a:t>
            </a:r>
            <a:r>
              <a:rPr sz="1200" spc="5" dirty="0">
                <a:solidFill>
                  <a:srgbClr val="8E8D8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E8D8B"/>
                </a:solidFill>
                <a:latin typeface="Calibri"/>
                <a:cs typeface="Calibri"/>
              </a:rPr>
              <a:t>4</a:t>
            </a:r>
            <a:r>
              <a:rPr sz="1200" dirty="0">
                <a:solidFill>
                  <a:srgbClr val="8E8D8B"/>
                </a:solidFill>
                <a:latin typeface="Calibri"/>
                <a:cs typeface="Calibri"/>
              </a:rPr>
              <a:t>,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8E8D8B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31732" y="5648959"/>
            <a:ext cx="71120" cy="39624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71120" y="396239"/>
                </a:moveTo>
                <a:lnTo>
                  <a:pt x="43451" y="390651"/>
                </a:lnTo>
                <a:lnTo>
                  <a:pt x="20843" y="375410"/>
                </a:lnTo>
                <a:lnTo>
                  <a:pt x="5593" y="352804"/>
                </a:lnTo>
                <a:lnTo>
                  <a:pt x="0" y="325119"/>
                </a:lnTo>
                <a:lnTo>
                  <a:pt x="0" y="71119"/>
                </a:lnTo>
                <a:lnTo>
                  <a:pt x="5593" y="43435"/>
                </a:lnTo>
                <a:lnTo>
                  <a:pt x="20843" y="20829"/>
                </a:lnTo>
                <a:lnTo>
                  <a:pt x="43451" y="5588"/>
                </a:lnTo>
                <a:lnTo>
                  <a:pt x="7112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09253" y="5648959"/>
            <a:ext cx="71120" cy="39624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0" y="0"/>
                </a:moveTo>
                <a:lnTo>
                  <a:pt x="27721" y="5588"/>
                </a:lnTo>
                <a:lnTo>
                  <a:pt x="50323" y="20829"/>
                </a:lnTo>
                <a:lnTo>
                  <a:pt x="65543" y="43435"/>
                </a:lnTo>
                <a:lnTo>
                  <a:pt x="71120" y="71119"/>
                </a:lnTo>
                <a:lnTo>
                  <a:pt x="71120" y="325119"/>
                </a:lnTo>
                <a:lnTo>
                  <a:pt x="65543" y="352804"/>
                </a:lnTo>
                <a:lnTo>
                  <a:pt x="50323" y="375410"/>
                </a:lnTo>
                <a:lnTo>
                  <a:pt x="27721" y="390651"/>
                </a:lnTo>
                <a:lnTo>
                  <a:pt x="0" y="396239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738107" y="568462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98230" y="3127893"/>
            <a:ext cx="177800" cy="1046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18" y="2023236"/>
            <a:ext cx="4293108" cy="34279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3445" y="2027427"/>
            <a:ext cx="4246245" cy="34240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6244" y="6294813"/>
            <a:ext cx="70929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9/4/2024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70</a:t>
            </a:fld>
            <a:endParaRPr spc="-5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4951" y="1645183"/>
            <a:ext cx="3924173" cy="44359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125" y="1649476"/>
            <a:ext cx="4300220" cy="443204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6244" y="6294813"/>
            <a:ext cx="70929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9/4/2024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71</a:t>
            </a:fld>
            <a:endParaRPr spc="-5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917" y="1636267"/>
            <a:ext cx="4014216" cy="4525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37378" y="1640471"/>
            <a:ext cx="4111244" cy="45670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6244" y="6294813"/>
            <a:ext cx="70929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9/4/2024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pc="-5" dirty="0"/>
              <a:t>72</a:t>
            </a:fld>
            <a:endParaRPr spc="-5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5572" y="609346"/>
            <a:ext cx="3013075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sz="2400" b="1" spc="-130" dirty="0">
                <a:solidFill>
                  <a:srgbClr val="2E2B1F"/>
                </a:solidFill>
                <a:latin typeface="Cambria"/>
                <a:cs typeface="Cambria"/>
              </a:rPr>
              <a:t>C</a:t>
            </a:r>
            <a:r>
              <a:rPr sz="2400" b="1" spc="-85" dirty="0">
                <a:solidFill>
                  <a:srgbClr val="2E2B1F"/>
                </a:solidFill>
                <a:latin typeface="Cambria"/>
                <a:cs typeface="Cambria"/>
              </a:rPr>
              <a:t>OO</a:t>
            </a:r>
            <a:r>
              <a:rPr sz="2400" b="1" spc="-100" dirty="0">
                <a:solidFill>
                  <a:srgbClr val="2E2B1F"/>
                </a:solidFill>
                <a:latin typeface="Cambria"/>
                <a:cs typeface="Cambria"/>
              </a:rPr>
              <a:t>R</a:t>
            </a:r>
            <a:r>
              <a:rPr sz="2400" b="1" spc="-105" dirty="0">
                <a:solidFill>
                  <a:srgbClr val="2E2B1F"/>
                </a:solidFill>
                <a:latin typeface="Cambria"/>
                <a:cs typeface="Cambria"/>
              </a:rPr>
              <a:t>D</a:t>
            </a:r>
            <a:r>
              <a:rPr sz="2400" b="1" spc="-100" dirty="0">
                <a:solidFill>
                  <a:srgbClr val="2E2B1F"/>
                </a:solidFill>
                <a:latin typeface="Cambria"/>
                <a:cs typeface="Cambria"/>
              </a:rPr>
              <a:t>I</a:t>
            </a:r>
            <a:r>
              <a:rPr sz="2400" b="1" spc="-140" dirty="0">
                <a:solidFill>
                  <a:srgbClr val="2E2B1F"/>
                </a:solidFill>
                <a:latin typeface="Cambria"/>
                <a:cs typeface="Cambria"/>
              </a:rPr>
              <a:t>N</a:t>
            </a:r>
            <a:r>
              <a:rPr sz="2400" b="1" spc="-295" dirty="0">
                <a:solidFill>
                  <a:srgbClr val="2E2B1F"/>
                </a:solidFill>
                <a:latin typeface="Cambria"/>
                <a:cs typeface="Cambria"/>
              </a:rPr>
              <a:t>A</a:t>
            </a:r>
            <a:r>
              <a:rPr sz="2400" b="1" spc="-95" dirty="0">
                <a:solidFill>
                  <a:srgbClr val="2E2B1F"/>
                </a:solidFill>
                <a:latin typeface="Cambria"/>
                <a:cs typeface="Cambria"/>
              </a:rPr>
              <a:t>T</a:t>
            </a:r>
            <a:r>
              <a:rPr sz="2400" b="1" dirty="0">
                <a:solidFill>
                  <a:srgbClr val="2E2B1F"/>
                </a:solidFill>
                <a:latin typeface="Cambria"/>
                <a:cs typeface="Cambria"/>
              </a:rPr>
              <a:t>E</a:t>
            </a:r>
            <a:r>
              <a:rPr sz="2400" b="1" spc="-26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2400" b="1" spc="-130" dirty="0">
                <a:solidFill>
                  <a:srgbClr val="2E2B1F"/>
                </a:solidFill>
                <a:latin typeface="Cambria"/>
                <a:cs typeface="Cambria"/>
              </a:rPr>
              <a:t>S</a:t>
            </a:r>
            <a:r>
              <a:rPr sz="2400" b="1" spc="-155" dirty="0">
                <a:solidFill>
                  <a:srgbClr val="2E2B1F"/>
                </a:solidFill>
                <a:latin typeface="Cambria"/>
                <a:cs typeface="Cambria"/>
              </a:rPr>
              <a:t>Y</a:t>
            </a:r>
            <a:r>
              <a:rPr sz="2400" b="1" spc="-130" dirty="0">
                <a:solidFill>
                  <a:srgbClr val="2E2B1F"/>
                </a:solidFill>
                <a:latin typeface="Cambria"/>
                <a:cs typeface="Cambria"/>
              </a:rPr>
              <a:t>S</a:t>
            </a:r>
            <a:r>
              <a:rPr sz="2400" b="1" spc="-95" dirty="0">
                <a:solidFill>
                  <a:srgbClr val="2E2B1F"/>
                </a:solidFill>
                <a:latin typeface="Cambria"/>
                <a:cs typeface="Cambria"/>
              </a:rPr>
              <a:t>TE</a:t>
            </a:r>
            <a:r>
              <a:rPr sz="2400" b="1" spc="-85" dirty="0">
                <a:solidFill>
                  <a:srgbClr val="2E2B1F"/>
                </a:solidFill>
                <a:latin typeface="Cambria"/>
                <a:cs typeface="Cambria"/>
              </a:rPr>
              <a:t>M</a:t>
            </a:r>
            <a:r>
              <a:rPr sz="2400" b="1" dirty="0">
                <a:solidFill>
                  <a:srgbClr val="2E2B1F"/>
                </a:solidFill>
                <a:latin typeface="Cambria"/>
                <a:cs typeface="Cambria"/>
              </a:rPr>
              <a:t>S</a:t>
            </a:r>
            <a:endParaRPr sz="2400">
              <a:latin typeface="Cambria"/>
              <a:cs typeface="Cambria"/>
            </a:endParaRPr>
          </a:p>
          <a:p>
            <a:pPr marL="12700">
              <a:lnSpc>
                <a:spcPts val="2735"/>
              </a:lnSpc>
            </a:pPr>
            <a:r>
              <a:rPr sz="2400" b="1" spc="-95" dirty="0">
                <a:solidFill>
                  <a:srgbClr val="2E2B1F"/>
                </a:solidFill>
                <a:latin typeface="Cambria"/>
                <a:cs typeface="Cambria"/>
              </a:rPr>
              <a:t>(Conclusion)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" y="0"/>
            <a:ext cx="4586933" cy="6857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42003" y="1710944"/>
            <a:ext cx="4066540" cy="4062729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15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After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 observing</a:t>
            </a:r>
            <a:r>
              <a:rPr sz="1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various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co-ordinate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systems,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note</a:t>
            </a:r>
            <a:r>
              <a:rPr sz="1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merely</a:t>
            </a:r>
            <a:r>
              <a:rPr sz="18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having</a:t>
            </a:r>
            <a:r>
              <a:rPr sz="18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1800" spc="-3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coordinates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does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not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confirm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precisely</a:t>
            </a:r>
            <a:r>
              <a:rPr sz="1800" spc="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position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globe.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E2B1F"/>
              </a:buClr>
              <a:buFont typeface="Microsoft Sans Serif"/>
              <a:buChar char="•"/>
            </a:pPr>
            <a:endParaRPr sz="2550">
              <a:latin typeface="Calibri"/>
              <a:cs typeface="Calibri"/>
            </a:endParaRPr>
          </a:p>
          <a:p>
            <a:pPr marL="12700" marR="81280">
              <a:lnSpc>
                <a:spcPct val="90000"/>
              </a:lnSpc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addition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co-ordinate</a:t>
            </a:r>
            <a:r>
              <a:rPr sz="1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1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should </a:t>
            </a:r>
            <a:r>
              <a:rPr sz="1800" spc="-3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know</a:t>
            </a:r>
            <a:r>
              <a:rPr sz="18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reference</a:t>
            </a:r>
            <a:r>
              <a:rPr sz="1800" spc="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datum</a:t>
            </a:r>
            <a:r>
              <a:rPr sz="18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both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horizontal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8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vertical.</a:t>
            </a:r>
            <a:r>
              <a:rPr sz="18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Then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only</a:t>
            </a:r>
            <a:r>
              <a:rPr sz="18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we can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precisely</a:t>
            </a:r>
            <a:r>
              <a:rPr sz="18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no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position</a:t>
            </a:r>
            <a:r>
              <a:rPr sz="1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globe.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E2B1F"/>
              </a:buClr>
              <a:buFont typeface="Microsoft Sans Serif"/>
              <a:buChar char="•"/>
            </a:pPr>
            <a:endParaRPr sz="2550">
              <a:latin typeface="Calibri"/>
              <a:cs typeface="Calibri"/>
            </a:endParaRPr>
          </a:p>
          <a:p>
            <a:pPr marL="12700" marR="37465">
              <a:lnSpc>
                <a:spcPct val="90000"/>
              </a:lnSpc>
              <a:spcBef>
                <a:spcPts val="5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Note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that</a:t>
            </a:r>
            <a:r>
              <a:rPr sz="1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1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can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have</a:t>
            </a:r>
            <a:r>
              <a:rPr sz="18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different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 coordinates</a:t>
            </a:r>
            <a:r>
              <a:rPr sz="1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position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E2B1F"/>
                </a:solidFill>
                <a:latin typeface="Calibri"/>
                <a:cs typeface="Calibri"/>
              </a:rPr>
              <a:t>different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ellipsoids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since</a:t>
            </a:r>
            <a:r>
              <a:rPr sz="18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values</a:t>
            </a:r>
            <a:r>
              <a:rPr sz="1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 semi</a:t>
            </a:r>
            <a:r>
              <a:rPr sz="18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E2B1F"/>
                </a:solidFill>
                <a:latin typeface="Calibri"/>
                <a:cs typeface="Calibri"/>
              </a:rPr>
              <a:t>major 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axis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semi</a:t>
            </a:r>
            <a:r>
              <a:rPr sz="18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minor</a:t>
            </a:r>
            <a:r>
              <a:rPr sz="18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axis</a:t>
            </a:r>
            <a:r>
              <a:rPr sz="18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can</a:t>
            </a:r>
            <a:r>
              <a:rPr sz="18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determine</a:t>
            </a:r>
            <a:r>
              <a:rPr sz="1800" spc="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1800" spc="-39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interval</a:t>
            </a:r>
            <a:r>
              <a:rPr sz="18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E2B1F"/>
                </a:solidFill>
                <a:latin typeface="Calibri"/>
                <a:cs typeface="Calibri"/>
              </a:rPr>
              <a:t>gap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latitude</a:t>
            </a:r>
            <a:r>
              <a:rPr sz="18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8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E2B1F"/>
                </a:solidFill>
                <a:latin typeface="Calibri"/>
                <a:cs typeface="Calibri"/>
              </a:rPr>
              <a:t>longitude.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48505" y="6428333"/>
            <a:ext cx="10464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Yogachandar</a:t>
            </a:r>
            <a:r>
              <a:rPr sz="1200" spc="-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41030" y="6428333"/>
            <a:ext cx="1784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73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8200" y="6172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685799"/>
                </a:moveTo>
                <a:lnTo>
                  <a:pt x="685800" y="685799"/>
                </a:lnTo>
                <a:lnTo>
                  <a:pt x="685800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675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458200" y="0"/>
            <a:ext cx="685800" cy="6172200"/>
            <a:chOff x="8458200" y="0"/>
            <a:chExt cx="685800" cy="6172200"/>
          </a:xfrm>
        </p:grpSpPr>
        <p:sp>
          <p:nvSpPr>
            <p:cNvPr id="4" name="object 4"/>
            <p:cNvSpPr/>
            <p:nvPr/>
          </p:nvSpPr>
          <p:spPr>
            <a:xfrm>
              <a:off x="8458200" y="0"/>
              <a:ext cx="685800" cy="5486400"/>
            </a:xfrm>
            <a:custGeom>
              <a:avLst/>
              <a:gdLst/>
              <a:ahLst/>
              <a:cxnLst/>
              <a:rect l="l" t="t" r="r" b="b"/>
              <a:pathLst>
                <a:path w="685800" h="5486400">
                  <a:moveTo>
                    <a:pt x="0" y="5486400"/>
                  </a:moveTo>
                  <a:lnTo>
                    <a:pt x="685800" y="5486400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548640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58200" y="54863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560064" y="813816"/>
            <a:ext cx="4273550" cy="1100455"/>
            <a:chOff x="3560064" y="813816"/>
            <a:chExt cx="4273550" cy="11004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8956" y="1051013"/>
              <a:ext cx="3611880" cy="3284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8896" y="813816"/>
              <a:ext cx="664464" cy="6614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0064" y="1252728"/>
              <a:ext cx="3291840" cy="66141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04030" y="921766"/>
            <a:ext cx="3769995" cy="95123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25"/>
              </a:spcBef>
            </a:pPr>
            <a:r>
              <a:rPr spc="-100" dirty="0">
                <a:solidFill>
                  <a:srgbClr val="675E46"/>
                </a:solidFill>
                <a:latin typeface="Cambria"/>
                <a:cs typeface="Cambria"/>
              </a:rPr>
              <a:t>Nee</a:t>
            </a:r>
            <a:r>
              <a:rPr spc="-5" dirty="0">
                <a:solidFill>
                  <a:srgbClr val="675E46"/>
                </a:solidFill>
                <a:latin typeface="Cambria"/>
                <a:cs typeface="Cambria"/>
              </a:rPr>
              <a:t>d</a:t>
            </a:r>
            <a:r>
              <a:rPr spc="-24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pc="-155" dirty="0">
                <a:solidFill>
                  <a:srgbClr val="675E46"/>
                </a:solidFill>
                <a:latin typeface="Cambria"/>
                <a:cs typeface="Cambria"/>
              </a:rPr>
              <a:t>f</a:t>
            </a:r>
            <a:r>
              <a:rPr spc="-95" dirty="0">
                <a:solidFill>
                  <a:srgbClr val="675E46"/>
                </a:solidFill>
                <a:latin typeface="Cambria"/>
                <a:cs typeface="Cambria"/>
              </a:rPr>
              <a:t>o</a:t>
            </a:r>
            <a:r>
              <a:rPr spc="-5" dirty="0">
                <a:solidFill>
                  <a:srgbClr val="675E46"/>
                </a:solidFill>
                <a:latin typeface="Cambria"/>
                <a:cs typeface="Cambria"/>
              </a:rPr>
              <a:t>r</a:t>
            </a:r>
            <a:r>
              <a:rPr spc="-18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pc="-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pc="-20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pc="-100" dirty="0">
                <a:solidFill>
                  <a:srgbClr val="675E46"/>
                </a:solidFill>
                <a:latin typeface="Cambria"/>
                <a:cs typeface="Cambria"/>
              </a:rPr>
              <a:t>commo</a:t>
            </a:r>
            <a:r>
              <a:rPr spc="-5" dirty="0">
                <a:solidFill>
                  <a:srgbClr val="675E46"/>
                </a:solidFill>
                <a:latin typeface="Cambria"/>
                <a:cs typeface="Cambria"/>
              </a:rPr>
              <a:t>n</a:t>
            </a:r>
            <a:r>
              <a:rPr spc="-254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pc="-95" dirty="0">
                <a:solidFill>
                  <a:srgbClr val="675E46"/>
                </a:solidFill>
                <a:latin typeface="Cambria"/>
                <a:cs typeface="Cambria"/>
              </a:rPr>
              <a:t>co</a:t>
            </a:r>
            <a:r>
              <a:rPr spc="-5" dirty="0">
                <a:solidFill>
                  <a:srgbClr val="675E46"/>
                </a:solidFill>
                <a:latin typeface="Cambria"/>
                <a:cs typeface="Cambria"/>
              </a:rPr>
              <a:t>-  </a:t>
            </a:r>
            <a:r>
              <a:rPr spc="-95" dirty="0">
                <a:solidFill>
                  <a:srgbClr val="675E46"/>
                </a:solidFill>
                <a:latin typeface="Cambria"/>
                <a:cs typeface="Cambria"/>
              </a:rPr>
              <a:t>o</a:t>
            </a:r>
            <a:r>
              <a:rPr spc="-155" dirty="0">
                <a:solidFill>
                  <a:srgbClr val="675E46"/>
                </a:solidFill>
                <a:latin typeface="Cambria"/>
                <a:cs typeface="Cambria"/>
              </a:rPr>
              <a:t>r</a:t>
            </a:r>
            <a:r>
              <a:rPr spc="-100" dirty="0">
                <a:solidFill>
                  <a:srgbClr val="675E46"/>
                </a:solidFill>
                <a:latin typeface="Cambria"/>
                <a:cs typeface="Cambria"/>
              </a:rPr>
              <a:t>d</a:t>
            </a:r>
            <a:r>
              <a:rPr spc="-105" dirty="0">
                <a:solidFill>
                  <a:srgbClr val="675E46"/>
                </a:solidFill>
                <a:latin typeface="Cambria"/>
                <a:cs typeface="Cambria"/>
              </a:rPr>
              <a:t>i</a:t>
            </a:r>
            <a:r>
              <a:rPr spc="-110" dirty="0">
                <a:solidFill>
                  <a:srgbClr val="675E46"/>
                </a:solidFill>
                <a:latin typeface="Cambria"/>
                <a:cs typeface="Cambria"/>
              </a:rPr>
              <a:t>n</a:t>
            </a:r>
            <a:r>
              <a:rPr spc="-10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pc="-125" dirty="0">
                <a:solidFill>
                  <a:srgbClr val="675E46"/>
                </a:solidFill>
                <a:latin typeface="Cambria"/>
                <a:cs typeface="Cambria"/>
              </a:rPr>
              <a:t>t</a:t>
            </a:r>
            <a:r>
              <a:rPr spc="-5" dirty="0">
                <a:solidFill>
                  <a:srgbClr val="675E46"/>
                </a:solidFill>
                <a:latin typeface="Cambria"/>
                <a:cs typeface="Cambria"/>
              </a:rPr>
              <a:t>e</a:t>
            </a:r>
            <a:r>
              <a:rPr spc="-22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pc="-130" dirty="0">
                <a:solidFill>
                  <a:srgbClr val="675E46"/>
                </a:solidFill>
                <a:latin typeface="Cambria"/>
                <a:cs typeface="Cambria"/>
              </a:rPr>
              <a:t>sy</a:t>
            </a:r>
            <a:r>
              <a:rPr spc="-110" dirty="0">
                <a:solidFill>
                  <a:srgbClr val="675E46"/>
                </a:solidFill>
                <a:latin typeface="Cambria"/>
                <a:cs typeface="Cambria"/>
              </a:rPr>
              <a:t>s</a:t>
            </a:r>
            <a:r>
              <a:rPr spc="-125" dirty="0">
                <a:solidFill>
                  <a:srgbClr val="675E46"/>
                </a:solidFill>
                <a:latin typeface="Cambria"/>
                <a:cs typeface="Cambria"/>
              </a:rPr>
              <a:t>t</a:t>
            </a:r>
            <a:r>
              <a:rPr spc="-105" dirty="0">
                <a:solidFill>
                  <a:srgbClr val="675E46"/>
                </a:solidFill>
                <a:latin typeface="Cambria"/>
                <a:cs typeface="Cambria"/>
              </a:rPr>
              <a:t>e</a:t>
            </a:r>
            <a:r>
              <a:rPr spc="-95" dirty="0">
                <a:solidFill>
                  <a:srgbClr val="675E46"/>
                </a:solidFill>
                <a:latin typeface="Cambria"/>
                <a:cs typeface="Cambria"/>
              </a:rPr>
              <a:t>m</a:t>
            </a:r>
            <a:r>
              <a:rPr spc="-5" dirty="0">
                <a:solidFill>
                  <a:srgbClr val="675E46"/>
                </a:solidFill>
                <a:latin typeface="Cambria"/>
                <a:cs typeface="Cambria"/>
              </a:rPr>
              <a:t>?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672332" y="2433066"/>
            <a:ext cx="4662170" cy="365506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5080" indent="-229235">
              <a:lnSpc>
                <a:spcPts val="1820"/>
              </a:lnSpc>
              <a:spcBef>
                <a:spcPts val="345"/>
              </a:spcBef>
              <a:buClr>
                <a:srgbClr val="A9A47B"/>
              </a:buClr>
              <a:buFont typeface="Wingdings"/>
              <a:buChar char=""/>
              <a:tabLst>
                <a:tab pos="241300" algn="l"/>
                <a:tab pos="241935" algn="l"/>
              </a:tabLst>
            </a:pP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7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few</a:t>
            </a:r>
            <a:r>
              <a:rPr sz="17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decades</a:t>
            </a:r>
            <a:r>
              <a:rPr sz="1700" b="1" spc="-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15" dirty="0">
                <a:solidFill>
                  <a:srgbClr val="2E2B1F"/>
                </a:solidFill>
                <a:latin typeface="Calibri"/>
                <a:cs typeface="Calibri"/>
              </a:rPr>
              <a:t>before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there</a:t>
            </a:r>
            <a:r>
              <a:rPr sz="1700" b="1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15" dirty="0">
                <a:solidFill>
                  <a:srgbClr val="2E2B1F"/>
                </a:solidFill>
                <a:latin typeface="Calibri"/>
                <a:cs typeface="Calibri"/>
              </a:rPr>
              <a:t>were</a:t>
            </a:r>
            <a:r>
              <a:rPr sz="17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only</a:t>
            </a:r>
            <a:r>
              <a:rPr sz="1700" b="1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very</a:t>
            </a:r>
            <a:r>
              <a:rPr sz="17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few </a:t>
            </a:r>
            <a:r>
              <a:rPr sz="1700" b="1" spc="-3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ways</a:t>
            </a:r>
            <a:r>
              <a:rPr sz="1700" b="1" spc="-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means</a:t>
            </a:r>
            <a:r>
              <a:rPr sz="1700" b="1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find</a:t>
            </a:r>
            <a:r>
              <a:rPr sz="1700" b="1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out</a:t>
            </a:r>
            <a:r>
              <a:rPr sz="1700" b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co-</a:t>
            </a:r>
            <a:endParaRPr sz="1700">
              <a:latin typeface="Calibri"/>
              <a:cs typeface="Calibri"/>
            </a:endParaRPr>
          </a:p>
          <a:p>
            <a:pPr marL="241300">
              <a:lnSpc>
                <a:spcPts val="1720"/>
              </a:lnSpc>
            </a:pP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ordinates</a:t>
            </a:r>
            <a:r>
              <a:rPr sz="1700" b="1" spc="3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(latitude</a:t>
            </a:r>
            <a:r>
              <a:rPr sz="1700" b="1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 longitude)</a:t>
            </a:r>
            <a:r>
              <a:rPr sz="1700" b="1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location</a:t>
            </a:r>
            <a:r>
              <a:rPr sz="1700" b="1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in</a:t>
            </a:r>
            <a:endParaRPr sz="1700">
              <a:latin typeface="Calibri"/>
              <a:cs typeface="Calibri"/>
            </a:endParaRPr>
          </a:p>
          <a:p>
            <a:pPr marL="241300">
              <a:lnSpc>
                <a:spcPts val="1930"/>
              </a:lnSpc>
            </a:pP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three</a:t>
            </a:r>
            <a:r>
              <a:rPr sz="1700" b="1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dimensional</a:t>
            </a:r>
            <a:r>
              <a:rPr sz="1700" b="1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surface</a:t>
            </a:r>
            <a:r>
              <a:rPr sz="1700" b="1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1700" b="1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an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ellipsoid.</a:t>
            </a:r>
            <a:endParaRPr sz="1700">
              <a:latin typeface="Calibri"/>
              <a:cs typeface="Calibri"/>
            </a:endParaRPr>
          </a:p>
          <a:p>
            <a:pPr marL="241300" indent="-229235">
              <a:lnSpc>
                <a:spcPts val="1935"/>
              </a:lnSpc>
              <a:spcBef>
                <a:spcPts val="215"/>
              </a:spcBef>
              <a:buClr>
                <a:srgbClr val="A9A47B"/>
              </a:buClr>
              <a:buFont typeface="Wingdings"/>
              <a:buChar char=""/>
              <a:tabLst>
                <a:tab pos="241300" algn="l"/>
                <a:tab pos="241935" algn="l"/>
              </a:tabLst>
            </a:pPr>
            <a:r>
              <a:rPr sz="1700" b="1" spc="-15" dirty="0">
                <a:solidFill>
                  <a:srgbClr val="2E2B1F"/>
                </a:solidFill>
                <a:latin typeface="Calibri"/>
                <a:cs typeface="Calibri"/>
              </a:rPr>
              <a:t>Even</a:t>
            </a:r>
            <a:r>
              <a:rPr sz="1700" b="1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1700" b="1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few</a:t>
            </a:r>
            <a:r>
              <a:rPr sz="1700" b="1" spc="3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methods</a:t>
            </a:r>
            <a:r>
              <a:rPr sz="1700" b="1" spc="3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adopted</a:t>
            </a:r>
            <a:r>
              <a:rPr sz="1700" b="1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15" dirty="0">
                <a:solidFill>
                  <a:srgbClr val="2E2B1F"/>
                </a:solidFill>
                <a:latin typeface="Calibri"/>
                <a:cs typeface="Calibri"/>
              </a:rPr>
              <a:t>were</a:t>
            </a:r>
            <a:r>
              <a:rPr sz="17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very</a:t>
            </a:r>
            <a:endParaRPr sz="1700">
              <a:latin typeface="Calibri"/>
              <a:cs typeface="Calibri"/>
            </a:endParaRPr>
          </a:p>
          <a:p>
            <a:pPr marL="241300" marR="618490">
              <a:lnSpc>
                <a:spcPct val="90000"/>
              </a:lnSpc>
              <a:spcBef>
                <a:spcPts val="100"/>
              </a:spcBef>
              <a:tabLst>
                <a:tab pos="1244600" algn="l"/>
              </a:tabLst>
            </a:pP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tedious</a:t>
            </a:r>
            <a:r>
              <a:rPr sz="1700" b="1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and</a:t>
            </a:r>
            <a:r>
              <a:rPr sz="1700" b="1" spc="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required</a:t>
            </a:r>
            <a:r>
              <a:rPr sz="1700" b="1" spc="5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1700" b="1" spc="8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skilled</a:t>
            </a:r>
            <a:r>
              <a:rPr sz="1700" b="1" spc="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man- </a:t>
            </a:r>
            <a:r>
              <a:rPr sz="1700" b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30" dirty="0">
                <a:solidFill>
                  <a:srgbClr val="2E2B1F"/>
                </a:solidFill>
                <a:latin typeface="Calibri"/>
                <a:cs typeface="Calibri"/>
              </a:rPr>
              <a:t>power.	</a:t>
            </a:r>
            <a:r>
              <a:rPr sz="1700" b="1" spc="5" dirty="0">
                <a:solidFill>
                  <a:srgbClr val="2E2B1F"/>
                </a:solidFill>
                <a:latin typeface="Calibri"/>
                <a:cs typeface="Calibri"/>
              </a:rPr>
              <a:t>eg.</a:t>
            </a:r>
            <a:r>
              <a:rPr sz="1700" b="1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15" dirty="0">
                <a:solidFill>
                  <a:srgbClr val="2E2B1F"/>
                </a:solidFill>
                <a:latin typeface="Calibri"/>
                <a:cs typeface="Calibri"/>
              </a:rPr>
              <a:t>Triangulation,</a:t>
            </a:r>
            <a:r>
              <a:rPr sz="1700" b="1" spc="-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Astronomical </a:t>
            </a:r>
            <a:r>
              <a:rPr sz="1700" b="1" spc="-3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survey</a:t>
            </a:r>
            <a:endParaRPr sz="1700">
              <a:latin typeface="Calibri"/>
              <a:cs typeface="Calibri"/>
            </a:endParaRPr>
          </a:p>
          <a:p>
            <a:pPr marL="241300" indent="-229235">
              <a:lnSpc>
                <a:spcPts val="1930"/>
              </a:lnSpc>
              <a:spcBef>
                <a:spcPts val="219"/>
              </a:spcBef>
              <a:buClr>
                <a:srgbClr val="A9A47B"/>
              </a:buClr>
              <a:buFont typeface="Wingdings"/>
              <a:buChar char=""/>
              <a:tabLst>
                <a:tab pos="241300" algn="l"/>
                <a:tab pos="241935" algn="l"/>
              </a:tabLst>
            </a:pP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Hence,</a:t>
            </a:r>
            <a:r>
              <a:rPr sz="1700" b="1" spc="-6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it</a:t>
            </a:r>
            <a:r>
              <a:rPr sz="1700" b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was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very</a:t>
            </a:r>
            <a:r>
              <a:rPr sz="1700" b="1" spc="-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difficult</a:t>
            </a:r>
            <a:r>
              <a:rPr sz="1700" b="1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15" dirty="0">
                <a:solidFill>
                  <a:srgbClr val="2E2B1F"/>
                </a:solidFill>
                <a:latin typeface="Calibri"/>
                <a:cs typeface="Calibri"/>
              </a:rPr>
              <a:t>for</a:t>
            </a:r>
            <a:r>
              <a:rPr sz="1700" b="1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any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 individual</a:t>
            </a:r>
            <a:endParaRPr sz="1700">
              <a:latin typeface="Calibri"/>
              <a:cs typeface="Calibri"/>
            </a:endParaRPr>
          </a:p>
          <a:p>
            <a:pPr marL="241300" marR="132715">
              <a:lnSpc>
                <a:spcPct val="90200"/>
              </a:lnSpc>
              <a:spcBef>
                <a:spcPts val="90"/>
              </a:spcBef>
            </a:pP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locate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coordinates,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this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is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also one of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1700" b="1" spc="-3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reasons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 that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Geographic Coordinate </a:t>
            </a:r>
            <a:r>
              <a:rPr sz="1700" b="1" spc="-15" dirty="0">
                <a:solidFill>
                  <a:srgbClr val="2E2B1F"/>
                </a:solidFill>
                <a:latin typeface="Calibri"/>
                <a:cs typeface="Calibri"/>
              </a:rPr>
              <a:t>system </a:t>
            </a:r>
            <a:r>
              <a:rPr sz="1700" b="1" spc="-37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was adopted only in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the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small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&amp; medium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scale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mapping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such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a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topographic 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maps</a:t>
            </a:r>
            <a:r>
              <a:rPr sz="1700" b="1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but not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in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1700" b="1" spc="-15" dirty="0">
                <a:solidFill>
                  <a:srgbClr val="2E2B1F"/>
                </a:solidFill>
                <a:latin typeface="Calibri"/>
                <a:cs typeface="Calibri"/>
              </a:rPr>
              <a:t>large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scale mapping such</a:t>
            </a:r>
            <a:r>
              <a:rPr sz="1700" b="1" dirty="0">
                <a:solidFill>
                  <a:srgbClr val="2E2B1F"/>
                </a:solidFill>
                <a:latin typeface="Calibri"/>
                <a:cs typeface="Calibri"/>
              </a:rPr>
              <a:t> as the </a:t>
            </a:r>
            <a:r>
              <a:rPr sz="1700" b="1" spc="-10" dirty="0">
                <a:solidFill>
                  <a:srgbClr val="2E2B1F"/>
                </a:solidFill>
                <a:latin typeface="Calibri"/>
                <a:cs typeface="Calibri"/>
              </a:rPr>
              <a:t>cadastral </a:t>
            </a:r>
            <a:r>
              <a:rPr sz="1700" b="1" spc="-5" dirty="0">
                <a:solidFill>
                  <a:srgbClr val="2E2B1F"/>
                </a:solidFill>
                <a:latin typeface="Calibri"/>
                <a:cs typeface="Calibri"/>
              </a:rPr>
              <a:t> mapping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" y="2539"/>
            <a:ext cx="3476625" cy="6855456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3810761" y="2115057"/>
            <a:ext cx="4732020" cy="0"/>
          </a:xfrm>
          <a:custGeom>
            <a:avLst/>
            <a:gdLst/>
            <a:ahLst/>
            <a:cxnLst/>
            <a:rect l="l" t="t" r="r" b="b"/>
            <a:pathLst>
              <a:path w="4732020">
                <a:moveTo>
                  <a:pt x="0" y="0"/>
                </a:moveTo>
                <a:lnTo>
                  <a:pt x="4732020" y="0"/>
                </a:lnTo>
              </a:path>
            </a:pathLst>
          </a:custGeom>
          <a:ln w="19050">
            <a:solidFill>
              <a:srgbClr val="E1B9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25333" y="6356350"/>
            <a:ext cx="890269" cy="365125"/>
          </a:xfrm>
          <a:custGeom>
            <a:avLst/>
            <a:gdLst/>
            <a:ahLst/>
            <a:cxnLst/>
            <a:rect l="l" t="t" r="r" b="b"/>
            <a:pathLst>
              <a:path w="890270" h="365125">
                <a:moveTo>
                  <a:pt x="0" y="182562"/>
                </a:moveTo>
                <a:lnTo>
                  <a:pt x="18833" y="129836"/>
                </a:lnTo>
                <a:lnTo>
                  <a:pt x="71668" y="83155"/>
                </a:lnTo>
                <a:lnTo>
                  <a:pt x="109118" y="62788"/>
                </a:lnTo>
                <a:lnTo>
                  <a:pt x="153009" y="44779"/>
                </a:lnTo>
                <a:lnTo>
                  <a:pt x="202651" y="29412"/>
                </a:lnTo>
                <a:lnTo>
                  <a:pt x="257360" y="16968"/>
                </a:lnTo>
                <a:lnTo>
                  <a:pt x="316446" y="7729"/>
                </a:lnTo>
                <a:lnTo>
                  <a:pt x="379225" y="1979"/>
                </a:lnTo>
                <a:lnTo>
                  <a:pt x="445008" y="0"/>
                </a:lnTo>
                <a:lnTo>
                  <a:pt x="510762" y="1979"/>
                </a:lnTo>
                <a:lnTo>
                  <a:pt x="573522" y="7729"/>
                </a:lnTo>
                <a:lnTo>
                  <a:pt x="632600" y="16968"/>
                </a:lnTo>
                <a:lnTo>
                  <a:pt x="687307" y="29412"/>
                </a:lnTo>
                <a:lnTo>
                  <a:pt x="736955" y="44779"/>
                </a:lnTo>
                <a:lnTo>
                  <a:pt x="780854" y="62788"/>
                </a:lnTo>
                <a:lnTo>
                  <a:pt x="818315" y="83155"/>
                </a:lnTo>
                <a:lnTo>
                  <a:pt x="871172" y="129836"/>
                </a:lnTo>
                <a:lnTo>
                  <a:pt x="890016" y="182562"/>
                </a:lnTo>
                <a:lnTo>
                  <a:pt x="885190" y="209539"/>
                </a:lnTo>
                <a:lnTo>
                  <a:pt x="871172" y="235288"/>
                </a:lnTo>
                <a:lnTo>
                  <a:pt x="818315" y="281969"/>
                </a:lnTo>
                <a:lnTo>
                  <a:pt x="780854" y="302336"/>
                </a:lnTo>
                <a:lnTo>
                  <a:pt x="736955" y="320345"/>
                </a:lnTo>
                <a:lnTo>
                  <a:pt x="687307" y="335712"/>
                </a:lnTo>
                <a:lnTo>
                  <a:pt x="632600" y="348156"/>
                </a:lnTo>
                <a:lnTo>
                  <a:pt x="573522" y="357395"/>
                </a:lnTo>
                <a:lnTo>
                  <a:pt x="510762" y="363145"/>
                </a:lnTo>
                <a:lnTo>
                  <a:pt x="445008" y="365125"/>
                </a:lnTo>
                <a:lnTo>
                  <a:pt x="379225" y="363145"/>
                </a:lnTo>
                <a:lnTo>
                  <a:pt x="316446" y="357395"/>
                </a:lnTo>
                <a:lnTo>
                  <a:pt x="257360" y="348156"/>
                </a:lnTo>
                <a:lnTo>
                  <a:pt x="202651" y="335712"/>
                </a:lnTo>
                <a:lnTo>
                  <a:pt x="153009" y="320345"/>
                </a:lnTo>
                <a:lnTo>
                  <a:pt x="109118" y="302336"/>
                </a:lnTo>
                <a:lnTo>
                  <a:pt x="71668" y="281969"/>
                </a:lnTo>
                <a:lnTo>
                  <a:pt x="18833" y="235288"/>
                </a:lnTo>
                <a:lnTo>
                  <a:pt x="0" y="182562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55928" y="346405"/>
            <a:ext cx="7048500" cy="126936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457325" marR="5080" indent="-1445260">
              <a:lnSpc>
                <a:spcPts val="4630"/>
              </a:lnSpc>
              <a:spcBef>
                <a:spcPts val="695"/>
              </a:spcBef>
            </a:pPr>
            <a:r>
              <a:rPr sz="4300" spc="-9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4300" spc="-185" dirty="0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r>
              <a:rPr sz="4300" spc="-465" dirty="0">
                <a:solidFill>
                  <a:srgbClr val="FFFFFF"/>
                </a:solidFill>
                <a:latin typeface="Cambria"/>
                <a:cs typeface="Cambria"/>
              </a:rPr>
              <a:t>V</a:t>
            </a:r>
            <a:r>
              <a:rPr sz="4300" spc="-9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4300" spc="-100" dirty="0">
                <a:solidFill>
                  <a:srgbClr val="FFFFFF"/>
                </a:solidFill>
                <a:latin typeface="Cambria"/>
                <a:cs typeface="Cambria"/>
              </a:rPr>
              <a:t>N</a:t>
            </a:r>
            <a:r>
              <a:rPr sz="4300" spc="-440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4300" spc="-16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4300" spc="-110" dirty="0">
                <a:solidFill>
                  <a:srgbClr val="FFFFFF"/>
                </a:solidFill>
                <a:latin typeface="Cambria"/>
                <a:cs typeface="Cambria"/>
              </a:rPr>
              <a:t>G</a:t>
            </a:r>
            <a:r>
              <a:rPr sz="4300" spc="-10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4300" spc="-5" dirty="0">
                <a:solidFill>
                  <a:srgbClr val="FFFFFF"/>
                </a:solidFill>
                <a:latin typeface="Cambria"/>
                <a:cs typeface="Cambria"/>
              </a:rPr>
              <a:t>S</a:t>
            </a:r>
            <a:r>
              <a:rPr sz="4300" spc="-2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00" spc="-100" dirty="0">
                <a:solidFill>
                  <a:srgbClr val="FFFFFF"/>
                </a:solidFill>
                <a:latin typeface="Cambria"/>
                <a:cs typeface="Cambria"/>
              </a:rPr>
              <a:t>o</a:t>
            </a:r>
            <a:r>
              <a:rPr sz="4300" spc="-5" dirty="0">
                <a:solidFill>
                  <a:srgbClr val="FFFFFF"/>
                </a:solidFill>
                <a:latin typeface="Cambria"/>
                <a:cs typeface="Cambria"/>
              </a:rPr>
              <a:t>f</a:t>
            </a:r>
            <a:r>
              <a:rPr sz="4300" spc="-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00" spc="-100" dirty="0">
                <a:solidFill>
                  <a:srgbClr val="FFFFFF"/>
                </a:solidFill>
                <a:latin typeface="Cambria"/>
                <a:cs typeface="Cambria"/>
              </a:rPr>
              <a:t>us</a:t>
            </a:r>
            <a:r>
              <a:rPr sz="4300" spc="-95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4300" spc="-100" dirty="0">
                <a:solidFill>
                  <a:srgbClr val="FFFFFF"/>
                </a:solidFill>
                <a:latin typeface="Cambria"/>
                <a:cs typeface="Cambria"/>
              </a:rPr>
              <a:t>n</a:t>
            </a:r>
            <a:r>
              <a:rPr sz="4300" spc="-5" dirty="0">
                <a:solidFill>
                  <a:srgbClr val="FFFFFF"/>
                </a:solidFill>
                <a:latin typeface="Cambria"/>
                <a:cs typeface="Cambria"/>
              </a:rPr>
              <a:t>g</a:t>
            </a:r>
            <a:r>
              <a:rPr sz="4300" spc="-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00" spc="-100" dirty="0">
                <a:solidFill>
                  <a:srgbClr val="FFFFFF"/>
                </a:solidFill>
                <a:latin typeface="Cambria"/>
                <a:cs typeface="Cambria"/>
              </a:rPr>
              <a:t>commo</a:t>
            </a:r>
            <a:r>
              <a:rPr sz="4300" spc="-5" dirty="0">
                <a:solidFill>
                  <a:srgbClr val="FFFFFF"/>
                </a:solidFill>
                <a:latin typeface="Cambria"/>
                <a:cs typeface="Cambria"/>
              </a:rPr>
              <a:t>n  </a:t>
            </a:r>
            <a:r>
              <a:rPr sz="4300" spc="-95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r>
              <a:rPr sz="4300" spc="-100" dirty="0">
                <a:solidFill>
                  <a:srgbClr val="FFFFFF"/>
                </a:solidFill>
                <a:latin typeface="Cambria"/>
                <a:cs typeface="Cambria"/>
              </a:rPr>
              <a:t>oo</a:t>
            </a:r>
            <a:r>
              <a:rPr sz="4300" spc="-175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4300" spc="-110" dirty="0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r>
              <a:rPr sz="4300" spc="-95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4300" spc="-100" dirty="0">
                <a:solidFill>
                  <a:srgbClr val="FFFFFF"/>
                </a:solidFill>
                <a:latin typeface="Cambria"/>
                <a:cs typeface="Cambria"/>
              </a:rPr>
              <a:t>n</a:t>
            </a:r>
            <a:r>
              <a:rPr sz="4300" spc="-11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4300" spc="-140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4300" spc="-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4300" spc="-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00" spc="-120" dirty="0">
                <a:solidFill>
                  <a:srgbClr val="FFFFFF"/>
                </a:solidFill>
                <a:latin typeface="Cambria"/>
                <a:cs typeface="Cambria"/>
              </a:rPr>
              <a:t>s</a:t>
            </a:r>
            <a:r>
              <a:rPr sz="4300" spc="-155" dirty="0">
                <a:solidFill>
                  <a:srgbClr val="FFFFFF"/>
                </a:solidFill>
                <a:latin typeface="Cambria"/>
                <a:cs typeface="Cambria"/>
              </a:rPr>
              <a:t>y</a:t>
            </a:r>
            <a:r>
              <a:rPr sz="4300" spc="-100" dirty="0">
                <a:solidFill>
                  <a:srgbClr val="FFFFFF"/>
                </a:solidFill>
                <a:latin typeface="Cambria"/>
                <a:cs typeface="Cambria"/>
              </a:rPr>
              <a:t>s</a:t>
            </a:r>
            <a:r>
              <a:rPr sz="4300" spc="-140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4300" spc="-110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4300" spc="-5" dirty="0">
                <a:solidFill>
                  <a:srgbClr val="FFFFFF"/>
                </a:solidFill>
                <a:latin typeface="Cambria"/>
                <a:cs typeface="Cambria"/>
              </a:rPr>
              <a:t>m</a:t>
            </a:r>
            <a:endParaRPr sz="43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6443573"/>
            <a:ext cx="1672589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y,</a:t>
            </a:r>
            <a:r>
              <a:rPr sz="1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ep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ber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202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0802" y="6443573"/>
            <a:ext cx="88582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ogach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ar</a:t>
            </a:r>
            <a:r>
              <a:rPr sz="1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57950" y="6356350"/>
            <a:ext cx="2057400" cy="365125"/>
          </a:xfrm>
          <a:custGeom>
            <a:avLst/>
            <a:gdLst/>
            <a:ahLst/>
            <a:cxnLst/>
            <a:rect l="l" t="t" r="r" b="b"/>
            <a:pathLst>
              <a:path w="2057400" h="365125">
                <a:moveTo>
                  <a:pt x="65531" y="365125"/>
                </a:moveTo>
                <a:lnTo>
                  <a:pt x="40022" y="359975"/>
                </a:lnTo>
                <a:lnTo>
                  <a:pt x="19192" y="345932"/>
                </a:lnTo>
                <a:lnTo>
                  <a:pt x="5149" y="325102"/>
                </a:lnTo>
                <a:lnTo>
                  <a:pt x="0" y="299593"/>
                </a:lnTo>
                <a:lnTo>
                  <a:pt x="0" y="65531"/>
                </a:lnTo>
                <a:lnTo>
                  <a:pt x="5149" y="40022"/>
                </a:lnTo>
                <a:lnTo>
                  <a:pt x="19192" y="19192"/>
                </a:lnTo>
                <a:lnTo>
                  <a:pt x="40022" y="5149"/>
                </a:lnTo>
                <a:lnTo>
                  <a:pt x="65531" y="0"/>
                </a:lnTo>
              </a:path>
              <a:path w="2057400" h="365125">
                <a:moveTo>
                  <a:pt x="1991868" y="0"/>
                </a:moveTo>
                <a:lnTo>
                  <a:pt x="2017377" y="5149"/>
                </a:lnTo>
                <a:lnTo>
                  <a:pt x="2038207" y="19192"/>
                </a:lnTo>
                <a:lnTo>
                  <a:pt x="2052250" y="40022"/>
                </a:lnTo>
                <a:lnTo>
                  <a:pt x="2057400" y="65531"/>
                </a:lnTo>
                <a:lnTo>
                  <a:pt x="2057400" y="299593"/>
                </a:lnTo>
                <a:lnTo>
                  <a:pt x="2052250" y="325102"/>
                </a:lnTo>
                <a:lnTo>
                  <a:pt x="2038207" y="345932"/>
                </a:lnTo>
                <a:lnTo>
                  <a:pt x="2017377" y="359975"/>
                </a:lnTo>
                <a:lnTo>
                  <a:pt x="1991868" y="365125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56854" y="6443573"/>
            <a:ext cx="15367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75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02791" y="1749551"/>
            <a:ext cx="3550920" cy="2139950"/>
            <a:chOff x="1002791" y="1749551"/>
            <a:chExt cx="3550920" cy="21399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223" y="1770887"/>
              <a:ext cx="3453384" cy="21183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791" y="1749551"/>
              <a:ext cx="3550920" cy="207568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58214" y="1826132"/>
            <a:ext cx="3346450" cy="2007870"/>
          </a:xfrm>
          <a:prstGeom prst="rect">
            <a:avLst/>
          </a:prstGeom>
          <a:solidFill>
            <a:srgbClr val="C79F5D"/>
          </a:solidFill>
        </p:spPr>
        <p:txBody>
          <a:bodyPr vert="horz" wrap="square" lIns="0" tIns="50165" rIns="0" bIns="0" rtlCol="0">
            <a:spAutoFit/>
          </a:bodyPr>
          <a:lstStyle/>
          <a:p>
            <a:pPr marL="90805" marR="86360" indent="635" algn="ctr">
              <a:lnSpc>
                <a:spcPct val="91500"/>
              </a:lnSpc>
              <a:spcBef>
                <a:spcPts val="395"/>
              </a:spcBef>
            </a:pP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After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opening 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the GPS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civilian 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year 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1983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subsequent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augmentation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accuracy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in year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2000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(by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removing 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S.A.)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also 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increase in 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number 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GNSS </a:t>
            </a:r>
            <a:r>
              <a:rPr sz="1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constellations, any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individual</a:t>
            </a:r>
            <a:r>
              <a:rPr sz="15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GNSS</a:t>
            </a:r>
            <a:r>
              <a:rPr sz="15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instrument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would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able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locate </a:t>
            </a:r>
            <a:r>
              <a:rPr sz="1500" spc="-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co-ordinate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points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accurately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up- 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few</a:t>
            </a:r>
            <a:r>
              <a:rPr sz="15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millimetres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centimeters.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657344" y="1770888"/>
            <a:ext cx="3590925" cy="2118360"/>
            <a:chOff x="4657344" y="1770888"/>
            <a:chExt cx="3590925" cy="211836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9160" y="1770888"/>
              <a:ext cx="3456432" cy="21183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57344" y="2179320"/>
              <a:ext cx="3590544" cy="122224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739259" y="1826132"/>
            <a:ext cx="3346450" cy="2007870"/>
          </a:xfrm>
          <a:prstGeom prst="rect">
            <a:avLst/>
          </a:prstGeom>
          <a:solidFill>
            <a:srgbClr val="BB9F7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Times New Roman"/>
              <a:cs typeface="Times New Roman"/>
            </a:endParaRPr>
          </a:p>
          <a:p>
            <a:pPr marL="61594" marR="53975" algn="ctr">
              <a:lnSpc>
                <a:spcPct val="89700"/>
              </a:lnSpc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This has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rendered any 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type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of survey 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mbria"/>
                <a:cs typeface="Cambria"/>
              </a:rPr>
              <a:t>w</a:t>
            </a:r>
            <a:r>
              <a:rPr sz="1500" spc="-10" dirty="0">
                <a:solidFill>
                  <a:srgbClr val="FFFFFF"/>
                </a:solidFill>
                <a:latin typeface="Cambria"/>
                <a:cs typeface="Cambria"/>
              </a:rPr>
              <a:t>o</a:t>
            </a:r>
            <a:r>
              <a:rPr sz="1500" spc="5" dirty="0">
                <a:solidFill>
                  <a:srgbClr val="FFFFFF"/>
                </a:solidFill>
                <a:latin typeface="Cambria"/>
                <a:cs typeface="Cambria"/>
              </a:rPr>
              <a:t>rk</a:t>
            </a:r>
            <a:r>
              <a:rPr sz="15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sz="1500" spc="-125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1500" spc="-10" dirty="0">
                <a:solidFill>
                  <a:srgbClr val="FFFFFF"/>
                </a:solidFill>
                <a:latin typeface="Cambria"/>
                <a:cs typeface="Cambria"/>
              </a:rPr>
              <a:t>o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p</a:t>
            </a:r>
            <a:r>
              <a:rPr sz="1500" spc="-10" dirty="0">
                <a:solidFill>
                  <a:srgbClr val="FFFFFF"/>
                </a:solidFill>
                <a:latin typeface="Cambria"/>
                <a:cs typeface="Cambria"/>
              </a:rPr>
              <a:t>o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g</a:t>
            </a:r>
            <a:r>
              <a:rPr sz="1500" spc="-25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1500" spc="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p</a:t>
            </a:r>
            <a:r>
              <a:rPr sz="1500" spc="5" dirty="0">
                <a:solidFill>
                  <a:srgbClr val="FFFFFF"/>
                </a:solidFill>
                <a:latin typeface="Cambria"/>
                <a:cs typeface="Cambria"/>
              </a:rPr>
              <a:t>h</a:t>
            </a:r>
            <a:r>
              <a:rPr sz="1500" spc="10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1500" spc="5" dirty="0">
                <a:solidFill>
                  <a:srgbClr val="FFFFFF"/>
                </a:solidFill>
                <a:latin typeface="Cambria"/>
                <a:cs typeface="Cambria"/>
              </a:rPr>
              <a:t>ca</a:t>
            </a:r>
            <a:r>
              <a:rPr sz="1500" spc="-5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,</a:t>
            </a:r>
            <a:r>
              <a:rPr sz="1500" spc="-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n</a:t>
            </a:r>
            <a:r>
              <a:rPr sz="1500" spc="-5" dirty="0">
                <a:solidFill>
                  <a:srgbClr val="FFFFFF"/>
                </a:solidFill>
                <a:latin typeface="Cambria"/>
                <a:cs typeface="Cambria"/>
              </a:rPr>
              <a:t>g</a:t>
            </a:r>
            <a:r>
              <a:rPr sz="1500" spc="10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ne</a:t>
            </a:r>
            <a:r>
              <a:rPr sz="1500" spc="10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1500" spc="5" dirty="0">
                <a:solidFill>
                  <a:srgbClr val="FFFFFF"/>
                </a:solidFill>
                <a:latin typeface="Cambria"/>
                <a:cs typeface="Cambria"/>
              </a:rPr>
              <a:t>ri</a:t>
            </a:r>
            <a:r>
              <a:rPr sz="1500" spc="-5" dirty="0">
                <a:solidFill>
                  <a:srgbClr val="FFFFFF"/>
                </a:solidFill>
                <a:latin typeface="Cambria"/>
                <a:cs typeface="Cambria"/>
              </a:rPr>
              <a:t>ng 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Geodetic ,cadastral </a:t>
            </a:r>
            <a:r>
              <a:rPr sz="1500" spc="-5" dirty="0">
                <a:solidFill>
                  <a:srgbClr val="FFFFFF"/>
                </a:solidFill>
                <a:latin typeface="Cambria"/>
                <a:cs typeface="Cambria"/>
              </a:rPr>
              <a:t>survey)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shall </a:t>
            </a:r>
            <a:r>
              <a:rPr sz="1500" spc="-5" dirty="0">
                <a:solidFill>
                  <a:srgbClr val="FFFFFF"/>
                </a:solidFill>
                <a:latin typeface="Cambria"/>
                <a:cs typeface="Cambria"/>
              </a:rPr>
              <a:t>be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mbria"/>
                <a:cs typeface="Cambria"/>
              </a:rPr>
              <a:t>referenced</a:t>
            </a:r>
            <a:r>
              <a:rPr sz="1500" spc="2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r>
              <a:rPr sz="15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mbria"/>
                <a:cs typeface="Cambria"/>
              </a:rPr>
              <a:t>common</a:t>
            </a:r>
            <a:r>
              <a:rPr sz="15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national/global </a:t>
            </a:r>
            <a:r>
              <a:rPr sz="1500" spc="-3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mbria"/>
                <a:cs typeface="Cambria"/>
              </a:rPr>
              <a:t>reference</a:t>
            </a:r>
            <a:r>
              <a:rPr sz="1500" spc="-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framework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868167" y="4114800"/>
            <a:ext cx="3469004" cy="2115820"/>
            <a:chOff x="2868167" y="4114800"/>
            <a:chExt cx="3469004" cy="211582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8167" y="4114800"/>
              <a:ext cx="3456431" cy="21153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01695" y="4620768"/>
              <a:ext cx="3435096" cy="102108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898775" y="4168622"/>
            <a:ext cx="3346450" cy="2007870"/>
          </a:xfrm>
          <a:prstGeom prst="rect">
            <a:avLst/>
          </a:prstGeom>
          <a:solidFill>
            <a:srgbClr val="B09F8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Times New Roman"/>
              <a:cs typeface="Times New Roman"/>
            </a:endParaRPr>
          </a:p>
          <a:p>
            <a:pPr marL="149225" marR="141605" algn="ctr">
              <a:lnSpc>
                <a:spcPct val="90200"/>
              </a:lnSpc>
            </a:pP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5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thus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produced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would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1500" spc="-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consistent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comparable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catering </a:t>
            </a:r>
            <a:r>
              <a:rPr sz="1500" spc="-15" dirty="0">
                <a:solidFill>
                  <a:srgbClr val="FFFFFF"/>
                </a:solidFill>
                <a:latin typeface="Cambria"/>
                <a:cs typeface="Cambria"/>
              </a:rPr>
              <a:t>to </a:t>
            </a:r>
            <a:r>
              <a:rPr sz="1500" spc="-3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the various </a:t>
            </a:r>
            <a:r>
              <a:rPr sz="1500" spc="5" dirty="0">
                <a:solidFill>
                  <a:srgbClr val="FFFFFF"/>
                </a:solidFill>
                <a:latin typeface="Cambria"/>
                <a:cs typeface="Cambria"/>
              </a:rPr>
              <a:t>needs </a:t>
            </a:r>
            <a:r>
              <a:rPr sz="1500" spc="-5" dirty="0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the country </a:t>
            </a:r>
            <a:r>
              <a:rPr sz="1500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development.</a:t>
            </a:r>
            <a:endParaRPr sz="15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rot="16200000">
            <a:off x="1371600" y="838200"/>
            <a:ext cx="6858000" cy="8229600"/>
            <a:chOff x="0" y="0"/>
            <a:chExt cx="6858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9144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458200"/>
              <a:ext cx="6858000" cy="685800"/>
            </a:xfrm>
            <a:custGeom>
              <a:avLst/>
              <a:gdLst/>
              <a:ahLst/>
              <a:cxnLst/>
              <a:rect l="l" t="t" r="r" b="b"/>
              <a:pathLst>
                <a:path w="68580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  <a:path w="6858000" h="685800">
                  <a:moveTo>
                    <a:pt x="6858000" y="0"/>
                  </a:moveTo>
                  <a:lnTo>
                    <a:pt x="1371600" y="0"/>
                  </a:lnTo>
                  <a:lnTo>
                    <a:pt x="1371600" y="685800"/>
                  </a:lnTo>
                  <a:lnTo>
                    <a:pt x="6858000" y="685800"/>
                  </a:lnTo>
                  <a:lnTo>
                    <a:pt x="6858000" y="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5799" y="84582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685800" y="0"/>
                  </a:ln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0491" y="1651761"/>
              <a:ext cx="2506091" cy="23498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616" y="4867655"/>
              <a:ext cx="3877055" cy="32826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8242" y="4826253"/>
              <a:ext cx="3873017" cy="32769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12799" y="8531732"/>
              <a:ext cx="396240" cy="548640"/>
            </a:xfrm>
            <a:custGeom>
              <a:avLst/>
              <a:gdLst/>
              <a:ahLst/>
              <a:cxnLst/>
              <a:rect l="l" t="t" r="r" b="b"/>
              <a:pathLst>
                <a:path w="396240" h="548640">
                  <a:moveTo>
                    <a:pt x="0" y="71120"/>
                  </a:moveTo>
                  <a:lnTo>
                    <a:pt x="5588" y="43451"/>
                  </a:lnTo>
                  <a:lnTo>
                    <a:pt x="20829" y="20843"/>
                  </a:lnTo>
                  <a:lnTo>
                    <a:pt x="43435" y="5593"/>
                  </a:lnTo>
                  <a:lnTo>
                    <a:pt x="71119" y="0"/>
                  </a:lnTo>
                  <a:lnTo>
                    <a:pt x="325119" y="0"/>
                  </a:lnTo>
                  <a:lnTo>
                    <a:pt x="352804" y="5593"/>
                  </a:lnTo>
                  <a:lnTo>
                    <a:pt x="375410" y="20843"/>
                  </a:lnTo>
                  <a:lnTo>
                    <a:pt x="390651" y="43451"/>
                  </a:lnTo>
                  <a:lnTo>
                    <a:pt x="396240" y="71120"/>
                  </a:lnTo>
                </a:path>
                <a:path w="396240" h="548640">
                  <a:moveTo>
                    <a:pt x="396240" y="477520"/>
                  </a:moveTo>
                  <a:lnTo>
                    <a:pt x="390651" y="505241"/>
                  </a:lnTo>
                  <a:lnTo>
                    <a:pt x="375410" y="527843"/>
                  </a:lnTo>
                  <a:lnTo>
                    <a:pt x="352804" y="543063"/>
                  </a:lnTo>
                  <a:lnTo>
                    <a:pt x="325119" y="548640"/>
                  </a:lnTo>
                  <a:lnTo>
                    <a:pt x="71119" y="548640"/>
                  </a:lnTo>
                  <a:lnTo>
                    <a:pt x="43435" y="543063"/>
                  </a:lnTo>
                  <a:lnTo>
                    <a:pt x="20829" y="527843"/>
                  </a:lnTo>
                  <a:lnTo>
                    <a:pt x="5588" y="505241"/>
                  </a:lnTo>
                  <a:lnTo>
                    <a:pt x="0" y="47752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62228" y="8679942"/>
            <a:ext cx="254000" cy="2571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76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83891" y="8660130"/>
            <a:ext cx="1046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9144000"/>
            <a:chOff x="0" y="0"/>
            <a:chExt cx="685800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9144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458200"/>
              <a:ext cx="6858000" cy="685800"/>
            </a:xfrm>
            <a:custGeom>
              <a:avLst/>
              <a:gdLst/>
              <a:ahLst/>
              <a:cxnLst/>
              <a:rect l="l" t="t" r="r" b="b"/>
              <a:pathLst>
                <a:path w="68580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  <a:path w="6858000" h="685800">
                  <a:moveTo>
                    <a:pt x="6858000" y="0"/>
                  </a:moveTo>
                  <a:lnTo>
                    <a:pt x="1371600" y="0"/>
                  </a:lnTo>
                  <a:lnTo>
                    <a:pt x="1371600" y="685800"/>
                  </a:lnTo>
                  <a:lnTo>
                    <a:pt x="6858000" y="685800"/>
                  </a:lnTo>
                  <a:lnTo>
                    <a:pt x="6858000" y="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5799" y="84582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685800"/>
                  </a:moveTo>
                  <a:lnTo>
                    <a:pt x="685800" y="0"/>
                  </a:ln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87470" y="8660130"/>
            <a:ext cx="197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DFDCB7"/>
                </a:solidFill>
                <a:latin typeface="Calibri"/>
                <a:cs typeface="Calibri"/>
              </a:rPr>
              <a:t>Wednesday,</a:t>
            </a:r>
            <a:r>
              <a:rPr sz="1200" spc="-4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September</a:t>
            </a: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FDCB7"/>
                </a:solidFill>
                <a:latin typeface="Calibri"/>
                <a:cs typeface="Calibri"/>
              </a:rPr>
              <a:t>4,</a:t>
            </a:r>
            <a:r>
              <a:rPr sz="1200" spc="-2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FDCB7"/>
                </a:solidFill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0936" y="301752"/>
            <a:ext cx="4988052" cy="772210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652099" y="536244"/>
            <a:ext cx="712470" cy="72758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5400"/>
              </a:lnSpc>
            </a:pPr>
            <a:r>
              <a:rPr sz="4600" spc="-95" dirty="0">
                <a:solidFill>
                  <a:srgbClr val="675E46"/>
                </a:solidFill>
                <a:latin typeface="Cambria"/>
                <a:cs typeface="Cambria"/>
              </a:rPr>
              <a:t>WH</a:t>
            </a:r>
            <a:r>
              <a:rPr sz="4600" dirty="0">
                <a:solidFill>
                  <a:srgbClr val="675E46"/>
                </a:solidFill>
                <a:latin typeface="Cambria"/>
                <a:cs typeface="Cambria"/>
              </a:rPr>
              <a:t>Y</a:t>
            </a:r>
            <a:r>
              <a:rPr sz="4600" spc="-26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100" dirty="0">
                <a:solidFill>
                  <a:srgbClr val="675E46"/>
                </a:solidFill>
                <a:latin typeface="Cambria"/>
                <a:cs typeface="Cambria"/>
              </a:rPr>
              <a:t>D</a:t>
            </a:r>
            <a:r>
              <a:rPr sz="4600" dirty="0">
                <a:solidFill>
                  <a:srgbClr val="675E46"/>
                </a:solidFill>
                <a:latin typeface="Cambria"/>
                <a:cs typeface="Cambria"/>
              </a:rPr>
              <a:t>O</a:t>
            </a:r>
            <a:r>
              <a:rPr sz="4600" spc="-23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95" dirty="0">
                <a:solidFill>
                  <a:srgbClr val="675E46"/>
                </a:solidFill>
                <a:latin typeface="Cambria"/>
                <a:cs typeface="Cambria"/>
              </a:rPr>
              <a:t>W</a:t>
            </a:r>
            <a:r>
              <a:rPr sz="4600" dirty="0">
                <a:solidFill>
                  <a:srgbClr val="675E46"/>
                </a:solidFill>
                <a:latin typeface="Cambria"/>
                <a:cs typeface="Cambria"/>
              </a:rPr>
              <a:t>E</a:t>
            </a:r>
            <a:r>
              <a:rPr sz="4600" spc="-210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95" dirty="0">
                <a:solidFill>
                  <a:srgbClr val="675E46"/>
                </a:solidFill>
                <a:latin typeface="Cambria"/>
                <a:cs typeface="Cambria"/>
              </a:rPr>
              <a:t>N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EE</a:t>
            </a:r>
            <a:r>
              <a:rPr sz="4600" dirty="0">
                <a:solidFill>
                  <a:srgbClr val="675E46"/>
                </a:solidFill>
                <a:latin typeface="Cambria"/>
                <a:cs typeface="Cambria"/>
              </a:rPr>
              <a:t>D</a:t>
            </a:r>
            <a:r>
              <a:rPr sz="4600" spc="-22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215" dirty="0">
                <a:solidFill>
                  <a:srgbClr val="675E46"/>
                </a:solidFill>
                <a:latin typeface="Cambria"/>
                <a:cs typeface="Cambria"/>
              </a:rPr>
              <a:t> </a:t>
            </a:r>
            <a:r>
              <a:rPr sz="4600" spc="-245" dirty="0">
                <a:solidFill>
                  <a:srgbClr val="675E46"/>
                </a:solidFill>
                <a:latin typeface="Cambria"/>
                <a:cs typeface="Cambria"/>
              </a:rPr>
              <a:t>D</a:t>
            </a:r>
            <a:r>
              <a:rPr sz="4600" spc="-355" dirty="0">
                <a:solidFill>
                  <a:srgbClr val="675E46"/>
                </a:solidFill>
                <a:latin typeface="Cambria"/>
                <a:cs typeface="Cambria"/>
              </a:rPr>
              <a:t>A</a:t>
            </a:r>
            <a:r>
              <a:rPr sz="4600" spc="-95" dirty="0">
                <a:solidFill>
                  <a:srgbClr val="675E46"/>
                </a:solidFill>
                <a:latin typeface="Cambria"/>
                <a:cs typeface="Cambria"/>
              </a:rPr>
              <a:t>T</a:t>
            </a:r>
            <a:r>
              <a:rPr sz="4600" spc="-110" dirty="0">
                <a:solidFill>
                  <a:srgbClr val="675E46"/>
                </a:solidFill>
                <a:latin typeface="Cambria"/>
                <a:cs typeface="Cambria"/>
              </a:rPr>
              <a:t>U</a:t>
            </a:r>
            <a:r>
              <a:rPr sz="4600" spc="-90" dirty="0">
                <a:solidFill>
                  <a:srgbClr val="675E46"/>
                </a:solidFill>
                <a:latin typeface="Cambria"/>
                <a:cs typeface="Cambria"/>
              </a:rPr>
              <a:t>M</a:t>
            </a:r>
            <a:r>
              <a:rPr sz="4600" dirty="0">
                <a:solidFill>
                  <a:srgbClr val="675E46"/>
                </a:solidFill>
                <a:latin typeface="Cambria"/>
                <a:cs typeface="Cambria"/>
              </a:rPr>
              <a:t>?</a:t>
            </a:r>
            <a:endParaRPr sz="460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2800" y="8531732"/>
            <a:ext cx="396240" cy="548640"/>
          </a:xfrm>
          <a:custGeom>
            <a:avLst/>
            <a:gdLst/>
            <a:ahLst/>
            <a:cxnLst/>
            <a:rect l="l" t="t" r="r" b="b"/>
            <a:pathLst>
              <a:path w="396240" h="548640">
                <a:moveTo>
                  <a:pt x="0" y="71120"/>
                </a:moveTo>
                <a:lnTo>
                  <a:pt x="5588" y="43451"/>
                </a:lnTo>
                <a:lnTo>
                  <a:pt x="20829" y="20843"/>
                </a:lnTo>
                <a:lnTo>
                  <a:pt x="43435" y="5593"/>
                </a:lnTo>
                <a:lnTo>
                  <a:pt x="71119" y="0"/>
                </a:lnTo>
                <a:lnTo>
                  <a:pt x="325119" y="0"/>
                </a:lnTo>
                <a:lnTo>
                  <a:pt x="352804" y="5593"/>
                </a:lnTo>
                <a:lnTo>
                  <a:pt x="375410" y="20843"/>
                </a:lnTo>
                <a:lnTo>
                  <a:pt x="390651" y="43451"/>
                </a:lnTo>
                <a:lnTo>
                  <a:pt x="396240" y="71120"/>
                </a:lnTo>
              </a:path>
              <a:path w="396240" h="548640">
                <a:moveTo>
                  <a:pt x="396240" y="477520"/>
                </a:moveTo>
                <a:lnTo>
                  <a:pt x="390651" y="505241"/>
                </a:lnTo>
                <a:lnTo>
                  <a:pt x="375410" y="527843"/>
                </a:lnTo>
                <a:lnTo>
                  <a:pt x="352804" y="543063"/>
                </a:lnTo>
                <a:lnTo>
                  <a:pt x="325119" y="548640"/>
                </a:lnTo>
                <a:lnTo>
                  <a:pt x="71119" y="548640"/>
                </a:lnTo>
                <a:lnTo>
                  <a:pt x="43435" y="543063"/>
                </a:lnTo>
                <a:lnTo>
                  <a:pt x="20829" y="527843"/>
                </a:lnTo>
                <a:lnTo>
                  <a:pt x="5588" y="505241"/>
                </a:lnTo>
                <a:lnTo>
                  <a:pt x="0" y="47752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2228" y="8738107"/>
            <a:ext cx="254000" cy="1416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83891" y="8660130"/>
            <a:ext cx="1046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8200" y="61722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0" y="685799"/>
                </a:moveTo>
                <a:lnTo>
                  <a:pt x="685800" y="685799"/>
                </a:lnTo>
                <a:lnTo>
                  <a:pt x="685800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solidFill>
            <a:srgbClr val="675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9" y="0"/>
            <a:ext cx="9144000" cy="6172200"/>
            <a:chOff x="19" y="0"/>
            <a:chExt cx="9144000" cy="6172200"/>
          </a:xfrm>
        </p:grpSpPr>
        <p:sp>
          <p:nvSpPr>
            <p:cNvPr id="4" name="object 4"/>
            <p:cNvSpPr/>
            <p:nvPr/>
          </p:nvSpPr>
          <p:spPr>
            <a:xfrm>
              <a:off x="8458199" y="0"/>
              <a:ext cx="685800" cy="5486400"/>
            </a:xfrm>
            <a:custGeom>
              <a:avLst/>
              <a:gdLst/>
              <a:ahLst/>
              <a:cxnLst/>
              <a:rect l="l" t="t" r="r" b="b"/>
              <a:pathLst>
                <a:path w="685800" h="5486400">
                  <a:moveTo>
                    <a:pt x="0" y="5486400"/>
                  </a:moveTo>
                  <a:lnTo>
                    <a:pt x="685800" y="5486400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5486400"/>
                  </a:lnTo>
                  <a:close/>
                </a:path>
              </a:pathLst>
            </a:custGeom>
            <a:solidFill>
              <a:srgbClr val="675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58199" y="54863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85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85800" y="6858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9A4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" y="0"/>
              <a:ext cx="9143980" cy="31997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531733" y="5648960"/>
              <a:ext cx="548640" cy="396240"/>
            </a:xfrm>
            <a:custGeom>
              <a:avLst/>
              <a:gdLst/>
              <a:ahLst/>
              <a:cxnLst/>
              <a:rect l="l" t="t" r="r" b="b"/>
              <a:pathLst>
                <a:path w="548640" h="396239">
                  <a:moveTo>
                    <a:pt x="71120" y="396239"/>
                  </a:moveTo>
                  <a:lnTo>
                    <a:pt x="43451" y="390651"/>
                  </a:lnTo>
                  <a:lnTo>
                    <a:pt x="20843" y="375410"/>
                  </a:lnTo>
                  <a:lnTo>
                    <a:pt x="5593" y="352804"/>
                  </a:lnTo>
                  <a:lnTo>
                    <a:pt x="0" y="325119"/>
                  </a:lnTo>
                  <a:lnTo>
                    <a:pt x="0" y="71119"/>
                  </a:lnTo>
                  <a:lnTo>
                    <a:pt x="5593" y="43435"/>
                  </a:lnTo>
                  <a:lnTo>
                    <a:pt x="20843" y="20829"/>
                  </a:lnTo>
                  <a:lnTo>
                    <a:pt x="43451" y="5588"/>
                  </a:lnTo>
                  <a:lnTo>
                    <a:pt x="71120" y="0"/>
                  </a:lnTo>
                </a:path>
                <a:path w="548640" h="396239">
                  <a:moveTo>
                    <a:pt x="477520" y="0"/>
                  </a:moveTo>
                  <a:lnTo>
                    <a:pt x="505241" y="5588"/>
                  </a:lnTo>
                  <a:lnTo>
                    <a:pt x="527843" y="20829"/>
                  </a:lnTo>
                  <a:lnTo>
                    <a:pt x="543063" y="43435"/>
                  </a:lnTo>
                  <a:lnTo>
                    <a:pt x="548640" y="71119"/>
                  </a:lnTo>
                  <a:lnTo>
                    <a:pt x="548640" y="325119"/>
                  </a:lnTo>
                  <a:lnTo>
                    <a:pt x="543063" y="352804"/>
                  </a:lnTo>
                  <a:lnTo>
                    <a:pt x="527843" y="375410"/>
                  </a:lnTo>
                  <a:lnTo>
                    <a:pt x="505241" y="390651"/>
                  </a:lnTo>
                  <a:lnTo>
                    <a:pt x="477520" y="396239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9623" y="4485208"/>
            <a:ext cx="2040255" cy="92519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>
              <a:lnSpc>
                <a:spcPts val="3360"/>
              </a:lnSpc>
              <a:spcBef>
                <a:spcPts val="509"/>
              </a:spcBef>
            </a:pPr>
            <a:r>
              <a:rPr sz="3100" spc="-10" dirty="0">
                <a:solidFill>
                  <a:srgbClr val="2E2B1F"/>
                </a:solidFill>
                <a:latin typeface="Cambria"/>
                <a:cs typeface="Cambria"/>
              </a:rPr>
              <a:t>SHAPE OF </a:t>
            </a:r>
            <a:r>
              <a:rPr sz="3100" spc="-5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3100" spc="-10" dirty="0">
                <a:solidFill>
                  <a:srgbClr val="2E2B1F"/>
                </a:solidFill>
                <a:latin typeface="Cambria"/>
                <a:cs typeface="Cambria"/>
              </a:rPr>
              <a:t>THE</a:t>
            </a:r>
            <a:r>
              <a:rPr sz="3100" spc="-80" dirty="0">
                <a:solidFill>
                  <a:srgbClr val="2E2B1F"/>
                </a:solidFill>
                <a:latin typeface="Cambria"/>
                <a:cs typeface="Cambria"/>
              </a:rPr>
              <a:t> </a:t>
            </a:r>
            <a:r>
              <a:rPr sz="3100" spc="-35" dirty="0">
                <a:solidFill>
                  <a:srgbClr val="2E2B1F"/>
                </a:solidFill>
                <a:latin typeface="Cambria"/>
                <a:cs typeface="Cambria"/>
              </a:rPr>
              <a:t>EARTH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3242" y="3676269"/>
            <a:ext cx="5247640" cy="2326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56870" marR="80645" indent="-344805">
              <a:lnSpc>
                <a:spcPct val="90100"/>
              </a:lnSpc>
              <a:spcBef>
                <a:spcPts val="33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So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60" dirty="0">
                <a:solidFill>
                  <a:srgbClr val="2E2B1F"/>
                </a:solidFill>
                <a:latin typeface="Calibri"/>
                <a:cs typeface="Calibri"/>
              </a:rPr>
              <a:t>far,</a:t>
            </a:r>
            <a:r>
              <a:rPr sz="20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you</a:t>
            </a:r>
            <a:r>
              <a:rPr sz="2000" spc="-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have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viewed</a:t>
            </a:r>
            <a:r>
              <a:rPr sz="2000" spc="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different</a:t>
            </a:r>
            <a:r>
              <a:rPr sz="2000" spc="7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shapes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of </a:t>
            </a:r>
            <a:r>
              <a:rPr sz="2000" spc="-44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earth.</a:t>
            </a:r>
            <a:r>
              <a:rPr sz="20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All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000" spc="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different</a:t>
            </a:r>
            <a:r>
              <a:rPr sz="2000" spc="8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shapes</a:t>
            </a:r>
            <a:r>
              <a:rPr sz="20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which 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cannot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assigned</a:t>
            </a:r>
            <a:r>
              <a:rPr sz="2000" spc="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any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mathematical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geometrical</a:t>
            </a:r>
            <a:r>
              <a:rPr sz="20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shape.</a:t>
            </a:r>
            <a:endParaRPr sz="2000">
              <a:latin typeface="Calibri"/>
              <a:cs typeface="Calibri"/>
            </a:endParaRPr>
          </a:p>
          <a:p>
            <a:pPr marL="356870" marR="5080" indent="-344805">
              <a:lnSpc>
                <a:spcPct val="90000"/>
              </a:lnSpc>
              <a:spcBef>
                <a:spcPts val="600"/>
              </a:spcBef>
              <a:buFont typeface="Microsoft Sans Serif"/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As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result,</a:t>
            </a:r>
            <a:r>
              <a:rPr sz="20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we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are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treating</a:t>
            </a:r>
            <a:r>
              <a:rPr sz="20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earth</a:t>
            </a:r>
            <a:r>
              <a:rPr sz="2000" spc="3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as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per</a:t>
            </a:r>
            <a:r>
              <a:rPr sz="2000" spc="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our </a:t>
            </a:r>
            <a:r>
              <a:rPr sz="2000" spc="-434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convenience,</a:t>
            </a:r>
            <a:r>
              <a:rPr sz="20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such</a:t>
            </a:r>
            <a:r>
              <a:rPr sz="2000" spc="3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mathematical</a:t>
            </a:r>
            <a:r>
              <a:rPr sz="2000" spc="8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geometric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 figure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satisfying</a:t>
            </a:r>
            <a:r>
              <a:rPr sz="2000" spc="6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our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E2B1F"/>
                </a:solidFill>
                <a:latin typeface="Calibri"/>
                <a:cs typeface="Calibri"/>
              </a:rPr>
              <a:t>local</a:t>
            </a:r>
            <a:r>
              <a:rPr sz="2000" spc="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requirements</a:t>
            </a:r>
            <a:r>
              <a:rPr sz="2000" spc="11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for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measuring</a:t>
            </a:r>
            <a:r>
              <a:rPr sz="2000" spc="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E2B1F"/>
                </a:solidFill>
                <a:latin typeface="Calibri"/>
                <a:cs typeface="Calibri"/>
              </a:rPr>
              <a:t>different</a:t>
            </a:r>
            <a:r>
              <a:rPr sz="2000" spc="4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parameters</a:t>
            </a:r>
            <a:r>
              <a:rPr sz="2000" spc="5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on</a:t>
            </a:r>
            <a:r>
              <a:rPr sz="2000" spc="-2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2E2B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E2B1F"/>
                </a:solidFill>
                <a:latin typeface="Calibri"/>
                <a:cs typeface="Calibri"/>
              </a:rPr>
              <a:t>earth.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58200" y="5486400"/>
            <a:ext cx="685800" cy="6858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imes New Roman"/>
              <a:cs typeface="Times New Roman"/>
            </a:endParaRPr>
          </a:p>
          <a:p>
            <a:pPr marL="15240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98230" y="3127893"/>
            <a:ext cx="177800" cy="1046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5" dirty="0">
                <a:solidFill>
                  <a:srgbClr val="DFDCB7"/>
                </a:solidFill>
                <a:latin typeface="Calibri"/>
                <a:cs typeface="Calibri"/>
              </a:rPr>
              <a:t>Yogachandar</a:t>
            </a:r>
            <a:r>
              <a:rPr sz="1200" spc="-35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P</a:t>
            </a:r>
            <a:r>
              <a:rPr sz="1200" spc="-40" dirty="0">
                <a:solidFill>
                  <a:srgbClr val="DFDCB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FDCB7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2571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2454</Words>
  <Application>Microsoft Office PowerPoint</Application>
  <PresentationFormat>Custom</PresentationFormat>
  <Paragraphs>389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8" baseType="lpstr">
      <vt:lpstr>NSimSun</vt:lpstr>
      <vt:lpstr>Arial</vt:lpstr>
      <vt:lpstr>Calibri</vt:lpstr>
      <vt:lpstr>Cambria</vt:lpstr>
      <vt:lpstr>Microsoft Sans Serif</vt:lpstr>
      <vt:lpstr>Segoe UI</vt:lpstr>
      <vt:lpstr>Segoe UI Symbol</vt:lpstr>
      <vt:lpstr>Symbol</vt:lpstr>
      <vt:lpstr>Times New Roman</vt:lpstr>
      <vt:lpstr>Trebuchet MS</vt:lpstr>
      <vt:lpstr>Wingdings</vt:lpstr>
      <vt:lpstr>Office Theme</vt:lpstr>
      <vt:lpstr>PowerPoint Presentation</vt:lpstr>
      <vt:lpstr>OBJECTIVES</vt:lpstr>
      <vt:lpstr>PowerPoint Presentation</vt:lpstr>
      <vt:lpstr>Datum and Projection of a vector data</vt:lpstr>
      <vt:lpstr>PowerPoint Presentation</vt:lpstr>
      <vt:lpstr>PowerPoint Presentation</vt:lpstr>
      <vt:lpstr>The Village map without any Datum or Projection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Global &amp;  Local Datum</vt:lpstr>
      <vt:lpstr>INTRODUCTION TO WGS-84 DATUM</vt:lpstr>
      <vt:lpstr>PowerPoint Presentation</vt:lpstr>
      <vt:lpstr>PowerPoint Presentation</vt:lpstr>
      <vt:lpstr>PowerPoint Presentation</vt:lpstr>
      <vt:lpstr>PowerPoint Presentation</vt:lpstr>
      <vt:lpstr>DIVISIONS ON GLOBE</vt:lpstr>
      <vt:lpstr>Global reference Ellipsoid:</vt:lpstr>
      <vt:lpstr>Doppler orbitography and RadioPositioning Integrated by satellite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Cartesian &amp;</vt:lpstr>
      <vt:lpstr>What is GCS  Geographic Coordinate System</vt:lpstr>
      <vt:lpstr>Geographic Coordinate System</vt:lpstr>
      <vt:lpstr>Origin of Earth (for Geographic Coordinates)</vt:lpstr>
      <vt:lpstr>Global reference Ellipsoid:</vt:lpstr>
      <vt:lpstr>Horizontal datums are used for describing a  point on the earth's surface, in latitude and  longitude or another coordinate system. Vertical datums are used to measure elevations  or underwater depths.</vt:lpstr>
      <vt:lpstr>PowerPoint Presentation</vt:lpstr>
      <vt:lpstr>FORMULA FOR COMPUTING</vt:lpstr>
      <vt:lpstr>Countries have started preparing  maps based on WGS-84 as the  global refrence for Horizontal  positioning.</vt:lpstr>
      <vt:lpstr>COORDINATE SYSTEM</vt:lpstr>
      <vt:lpstr>PowerPoint Presentation</vt:lpstr>
      <vt:lpstr>PowerPoint Presentation</vt:lpstr>
      <vt:lpstr>Why do we  need Map projection</vt:lpstr>
      <vt:lpstr>Why project data?</vt:lpstr>
      <vt:lpstr>PowerPoint Presentation</vt:lpstr>
      <vt:lpstr>PROJECTED COORDINATE SYSTEM</vt:lpstr>
      <vt:lpstr>Types of  Projections  (Nature of  Projection  Surface)</vt:lpstr>
      <vt:lpstr>Globes are 3-Dimensional  Models of the Earth</vt:lpstr>
      <vt:lpstr>DISTORTIONS IN MAP PROJECTION</vt:lpstr>
      <vt:lpstr>PowerPoint Presentation</vt:lpstr>
      <vt:lpstr>SOME EXAMPLES OF DISTORATIONS</vt:lpstr>
      <vt:lpstr>SOME EXAMPLES OF DISTORATIONS</vt:lpstr>
      <vt:lpstr>Choosing a Map Projection</vt:lpstr>
      <vt:lpstr>Different Map Projections</vt:lpstr>
      <vt:lpstr>DIFFERENT TYPE OF PROJECTIONS  USED IN SURVEY OF INDIA</vt:lpstr>
      <vt:lpstr>Universal Transverse Mercator  Projection (UTM)</vt:lpstr>
      <vt:lpstr>False Northing</vt:lpstr>
      <vt:lpstr>The UTM Projection surfaces</vt:lpstr>
      <vt:lpstr>PowerPoint Presentation</vt:lpstr>
      <vt:lpstr>Planar projection</vt:lpstr>
      <vt:lpstr>Conical Projection</vt:lpstr>
      <vt:lpstr>Cylindrical projection</vt:lpstr>
      <vt:lpstr>UTM GRID NUMBERING</vt:lpstr>
      <vt:lpstr>UTM GRID NUMBERING</vt:lpstr>
      <vt:lpstr>The Two Zones 43 N &amp; 44 N in state of Madhya Pradesh</vt:lpstr>
      <vt:lpstr>PowerPoint Presentation</vt:lpstr>
      <vt:lpstr>PowerPoint Presentation</vt:lpstr>
      <vt:lpstr>PowerPoint Presentation</vt:lpstr>
      <vt:lpstr>COORDINATE SYSTEMS (Conclusion)</vt:lpstr>
      <vt:lpstr>Need for a common co-  ordinate system?</vt:lpstr>
      <vt:lpstr>ADVANTAGES of using common  Coordinate system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ABHIROOP</dc:creator>
  <cp:lastModifiedBy>Windows User</cp:lastModifiedBy>
  <cp:revision>4</cp:revision>
  <dcterms:created xsi:type="dcterms:W3CDTF">2024-10-03T05:17:12Z</dcterms:created>
  <dcterms:modified xsi:type="dcterms:W3CDTF">2024-10-03T05:22:12Z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2024-09-04T00:00:00Z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2024-10-03T00:00:00Z</vt:filetime>
  </property>
</Properties>
</file>